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1"/>
  </p:sldMasterIdLst>
  <p:notesMasterIdLst>
    <p:notesMasterId r:id="rId52"/>
  </p:notesMasterIdLst>
  <p:handoutMasterIdLst>
    <p:handoutMasterId r:id="rId53"/>
  </p:handoutMasterIdLst>
  <p:sldIdLst>
    <p:sldId id="301" r:id="rId2"/>
    <p:sldId id="269" r:id="rId3"/>
    <p:sldId id="296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6" r:id="rId26"/>
    <p:sldId id="327" r:id="rId27"/>
    <p:sldId id="328" r:id="rId28"/>
    <p:sldId id="329" r:id="rId29"/>
    <p:sldId id="330" r:id="rId30"/>
    <p:sldId id="331" r:id="rId31"/>
    <p:sldId id="336" r:id="rId32"/>
    <p:sldId id="333" r:id="rId33"/>
    <p:sldId id="332" r:id="rId34"/>
    <p:sldId id="334" r:id="rId35"/>
    <p:sldId id="335" r:id="rId36"/>
    <p:sldId id="337" r:id="rId37"/>
    <p:sldId id="338" r:id="rId38"/>
    <p:sldId id="339" r:id="rId39"/>
    <p:sldId id="340" r:id="rId40"/>
    <p:sldId id="341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02" r:id="rId50"/>
    <p:sldId id="351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100" d="100"/>
          <a:sy n="100" d="100"/>
        </p:scale>
        <p:origin x="-5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410C10-328A-40B7-ADB6-FCB1FA07E67C}" type="datetimeFigureOut">
              <a:rPr lang="hr-HR"/>
              <a:pPr>
                <a:defRPr/>
              </a:pPr>
              <a:t>23.4.2014.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17F073-22F4-46C4-92D2-92C38116E4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040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3D0306-7505-48E8-97AD-EBA812A973F2}" type="datetimeFigureOut">
              <a:rPr lang="hr-HR"/>
              <a:pPr>
                <a:defRPr/>
              </a:pPr>
              <a:t>23.4.2014.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1B884F-8F39-47A0-8641-09844A0C4C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994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A2F8FD-40ED-40F1-A33A-A9D1976228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32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4E228F-5CE6-4D6A-9428-09999EF711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7AB697-2106-4EBF-8385-FB0E6BE220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27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B93C12-9E78-42D9-9F94-7BF7C5388F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69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Autofit/>
          </a:bodyPr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836613"/>
            <a:ext cx="835342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07522C5-01A3-48C4-B8F1-FCD5D583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  <a:fld id="{F5EF6C6C-2B1D-457F-ACDC-5054D26E2EED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3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DB1AC14-5359-43F0-8EE1-05F754633A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5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3D05A2-9DD5-4E10-9C86-1B81641D22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10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C79308-B3D0-4A3F-990F-CC94250769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4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7AAEC6-B512-455B-AFD0-5D07717CC2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55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94B6F2-D875-4B55-A273-E04D1F089F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9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C8D1C6-96BC-46F1-B11F-4E44DF8403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57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C71A4F-C05D-4456-9318-C12C404200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7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FC9A99-27D4-4A34-8E9A-D5A73F6352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56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shade val="7725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C23CBB-0670-4B37-AC8B-0F2B48A583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7" Type="http://schemas.openxmlformats.org/officeDocument/2006/relationships/hyperlink" Target="http://www.hbor.hr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ea.com/" TargetMode="External"/><Relationship Id="rId5" Type="http://schemas.openxmlformats.org/officeDocument/2006/relationships/hyperlink" Target="http://www.poslovniforum.hr/" TargetMode="External"/><Relationship Id="rId4" Type="http://schemas.openxmlformats.org/officeDocument/2006/relationships/hyperlink" Target="http://www.kagor.h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73075" y="321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b="1" dirty="0" smtClean="0">
                <a:solidFill>
                  <a:schemeClr val="tx2"/>
                </a:solidFill>
              </a:rPr>
              <a:t>6. INVESTICIJSKA STUDIJA - METODE FINANCIJSKE ANALIZE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 smtClean="0">
                <a:solidFill>
                  <a:schemeClr val="tx2"/>
                </a:solidFill>
              </a:rPr>
              <a:t>Planiranje graditeljskih investicija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1800" b="1" dirty="0" smtClean="0">
              <a:solidFill>
                <a:schemeClr val="tx2"/>
              </a:solidFill>
            </a:endParaRPr>
          </a:p>
          <a:p>
            <a:pPr marL="514350" indent="-514350" algn="ctr" eaLnBrk="1" hangingPunct="1">
              <a:spcBef>
                <a:spcPct val="0"/>
              </a:spcBef>
              <a:buFontTx/>
              <a:buAutoNum type="arabicPeriod"/>
              <a:defRPr/>
            </a:pPr>
            <a:endParaRPr lang="hr-HR" altLang="sr-Latn-R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56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D648E3-C692-4E77-A554-F67614BCA1B9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11163" y="1355725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Arial Narrow" pitchFamily="34" charset="0"/>
              </a:rPr>
              <a:t>  Sadržaj</a:t>
            </a:r>
            <a:r>
              <a:rPr lang="hr-HR" altLang="sr-Latn-RS" sz="2000">
                <a:latin typeface="Arial Narrow" pitchFamily="34" charset="0"/>
              </a:rPr>
              <a:t> investicijske studije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800" y="2060575"/>
            <a:ext cx="7772400" cy="46323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Sadržaj investicijske studije za investicijske projekte koji se kandidiraju za sufinanciranje iz EU fondova: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1. Sažetak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1.1.  Promicatelj projekta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1.2   Predmet analize (naziv i opis projekta)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1.3.  Ciljevi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1.4.   Prijašnja iskustva na sličnim projektima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1.5.  Kratak opis izvješća o ocjeni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1.6.  Glavni rezultati analize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5608" name="Picture 9" descr="http://www.kennethgrarecoins.com/pub/img/investment-pie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825750"/>
            <a:ext cx="38576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DC72C6-145E-44E1-9E24-E7FA20C755D6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288" y="1196975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2. Društveno-ekonomski kontekst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2.1. 	Istaknuti elementi društveno-ekonomskog konteksta (prostor i okoliš, demografija, društveno-kulturni elementi, ekonomski aspekti)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2.2.	Institucijski i politički aspekti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6631" name="Picture 8" descr="http://sarturis-consulting.hr/images/slide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781300"/>
            <a:ext cx="8213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703188-5359-4BF7-A78A-F198A388098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313" y="1341438"/>
            <a:ext cx="8026400" cy="4775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3. Ponuda i potražnja outputa projekta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3.1.         Moguća očekivanja potražnje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3.2.         Tržišno natjecanje (ponuda sličnih outputa, struktura konkurencije, faktori uspjeha)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3.3.         Predložena strategija (outputi, cijene, promocija, distribucija, marketing)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3.4.         Procjene postotka moguće uporabe (predviđeni prihod od prodaje, tržišni udjeli,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              tehnike predviđanja)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7655" name="Picture 8" descr="http://www.axiacon.com/files/3_services/3_3_investment_consulting/axiacon_investment_consul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84563"/>
            <a:ext cx="455771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D9AEF1-C9F9-45BF-B627-4B070A06567A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412875"/>
            <a:ext cx="7772400" cy="456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4. Tehnološke varijante i plan proizvodnje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4.1.          Opis značajnih tehnoloških varijanti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4.2.          Odabir odgovarajuće tehnologije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4.3.          Građevine i postrojenja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4.4.          Fizički inputi za proizvodnju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4.5.          Potrebe za osobljem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4.6.          Potrebe za energijom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4.7.          Dobavljači tehnologije</a:t>
            </a:r>
          </a:p>
          <a:p>
            <a:pPr marL="1162050" indent="-11620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4.8.          Troškovi ulaganja (znanje, građevine, oprema)</a:t>
            </a:r>
          </a:p>
          <a:p>
            <a:pPr marL="1162050" indent="-11620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4.9.          Plan proizvodnje tijekom vijeka projekta</a:t>
            </a:r>
          </a:p>
          <a:p>
            <a:pPr marL="1162050" indent="-11620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4.10.        Ponuda kombinacije outputa</a:t>
            </a:r>
          </a:p>
          <a:p>
            <a:pPr marL="1162050" indent="-11620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4.11.        Organizacija proizvodnje</a:t>
            </a:r>
          </a:p>
          <a:p>
            <a:pPr>
              <a:spcBef>
                <a:spcPct val="20000"/>
              </a:spcBef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8679" name="Picture 10" descr="http://www.stracke-investment.com/images/value-inv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512888"/>
            <a:ext cx="29845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5850F4-E805-45A3-8B1C-2546787ED330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625" y="1557338"/>
            <a:ext cx="7772400" cy="46323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5. Ljudski potencijali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5.1	Organizacijska shema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5.2	Popis zaposlenih i parametri plaća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5.3	Vanjske usluge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5.4	Postupci zapošljavanja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5.5	Postupci izobrazbe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5.6	Godišnji troškovi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9703" name="Picture 10" descr="http://www.croatiandream.com/images/why_invest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685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5D52A1-943A-40F5-8496-3A7B515B0D27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0225" y="1285875"/>
            <a:ext cx="7772400" cy="4846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6. Lokacija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6.1.  Idealni zahtjevi za lokaciju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6.2.  Mogućnosti izbora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6.3.  Izbor lokacije i njezine značajke (klima, mjesto, promet, opskrba vodom i strujom, odlaganje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       otpada, regulativa, opis lokacije)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6.4.  Trošak zemljišta i pripreme lokacije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6.5.  Dostupnost lokacije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6.6.  Potrebna infrastruktura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27" name="Picture 8" descr="http://media-3.web.britannica.com/eb-media/71/99471-004-5FD7CE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01975"/>
            <a:ext cx="44005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635291-8169-4918-8DB7-6B3056210F7C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188" y="1341438"/>
            <a:ext cx="7175500" cy="4275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7. Izvedba (provedba)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7.1.  Analiza vremena izgradnje/početka rada (ciklus projekta)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7.2.  Linijski ili mrežni plan</a:t>
            </a:r>
          </a:p>
          <a:p>
            <a:pPr marL="990600" indent="-990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7.3.  Glavne informacije o vremenu izvedbe koje se razmatra u financijskoj analizi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1751" name="Picture 10" descr="http://www.inkubator.info/wp-content/uploads/2013/05/ppla-slika-128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357563"/>
            <a:ext cx="812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51EE31-F66E-4786-A185-5CD8FCAD7761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188" y="1341438"/>
            <a:ext cx="7772400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8. Financijska analiza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8.1.   Temeljne pretpostavke financijske analize (vijek projekta, cijene proizvodnih faktora, financijska 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         diskontna stopa)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8.2.   Dugotrajna ulaganja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8.3.   Izdaci prije proizvodnje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8.4.   Obrtna sredstva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8.5.   Ukupno ulaganje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8.6.   Redovni prihodi i troškovi</a:t>
            </a:r>
          </a:p>
          <a:p>
            <a:pPr marL="1085850" indent="-10858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8.7.   Izvori financiranja</a:t>
            </a:r>
          </a:p>
          <a:p>
            <a:pPr marL="1085850" indent="-10858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8.8.   Financijski plan (novčani tok za svaku godinu)</a:t>
            </a:r>
          </a:p>
          <a:p>
            <a:pPr marL="1085850" indent="-10858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8.9.   Bilanca (aktiva i pasiva)</a:t>
            </a:r>
          </a:p>
          <a:p>
            <a:pPr marL="1085850" indent="-10858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8.10.   Račun dobiti i gubitka</a:t>
            </a:r>
          </a:p>
          <a:p>
            <a:pPr marL="1085850" indent="-1085850">
              <a:spcBef>
                <a:spcPct val="20000"/>
              </a:spcBef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8.11.   Određivanje neto novčanog toka</a:t>
            </a:r>
          </a:p>
          <a:p>
            <a:pPr>
              <a:spcBef>
                <a:spcPct val="20000"/>
              </a:spcBef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CCD99-D6CB-4525-B9C6-BB97E3BE1DDD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175" y="1557338"/>
            <a:ext cx="7772400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9. Društveno-ekonomska analiza troškova i koristi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9.1.  Obračunska i diskontna jedinica za analizu troškova i koristi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9.2.  Analiza društvenih troškova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9.3.  Analiza društvenih koristi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9.4.  Ekonomska stopa prinosa ili neto sadašnja vrijednost projekta u novčanom izrazu</a:t>
            </a:r>
          </a:p>
          <a:p>
            <a:pPr marL="895350" indent="-8953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9.5.  Dodatni kriteriji ocjene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3799" name="Picture 10" descr="http://www.poslovni.hr/media/cache/82/d1/82d1aa733ed6ae2309911b97dcf959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41084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SADRŽAJ</a:t>
            </a: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42EDAB-5711-488E-800A-0198C09CCA3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412875"/>
            <a:ext cx="7772400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latin typeface="Arial Narrow" pitchFamily="34" charset="0"/>
              </a:rPr>
              <a:t>10. Analiza rizika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10.1.  Određivanje kritičnih varijabli uz pomoć analize osjetljivosti (varijable ponude i potražnje, </a:t>
            </a:r>
            <a:r>
              <a:rPr lang="hr-H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output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         ljudskih potencijala, vremena izvedbe, financijske varijable, ekonomske varijable)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10.2  Simulacija scenarija najboljeg i najgoreg slučaja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10.3.  Analiza vjerojatnosti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4823" name="Picture 10" descr="http://www4.fiescnet.com.br/images/business/porque-invest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500438"/>
            <a:ext cx="781526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INVESTICIJSKA STUDIJA</a:t>
            </a:r>
          </a:p>
        </p:txBody>
      </p:sp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BE416A-B038-41D8-855D-C6EEA5B7D1E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539750" y="1628775"/>
            <a:ext cx="46799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000" smtClean="0"/>
              <a:t>UVOD</a:t>
            </a:r>
          </a:p>
          <a:p>
            <a:pPr marL="0" indent="0">
              <a:buFontTx/>
              <a:buNone/>
            </a:pPr>
            <a:endParaRPr lang="hr-HR" altLang="sr-Latn-RS" sz="2000" smtClean="0"/>
          </a:p>
          <a:p>
            <a:pPr marL="0" indent="0">
              <a:buFontTx/>
              <a:buAutoNum type="arabicPeriod"/>
            </a:pPr>
            <a:r>
              <a:rPr lang="hr-HR" altLang="sr-Latn-RS" sz="2000" smtClean="0"/>
              <a:t> DEFINICIJA		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smtClean="0"/>
              <a:t> ODREDNICE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smtClean="0"/>
              <a:t> CILJEVI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smtClean="0"/>
              <a:t> DOKUMENTACIJA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smtClean="0"/>
              <a:t> PROJEKT</a:t>
            </a:r>
          </a:p>
          <a:p>
            <a:pPr marL="0" indent="0">
              <a:buFontTx/>
              <a:buNone/>
            </a:pPr>
            <a:endParaRPr lang="hr-HR" altLang="sr-Latn-RS" sz="2000" smtClean="0"/>
          </a:p>
        </p:txBody>
      </p:sp>
      <p:sp>
        <p:nvSpPr>
          <p:cNvPr id="17415" name="Content Placeholder 1"/>
          <p:cNvSpPr txBox="1">
            <a:spLocks/>
          </p:cNvSpPr>
          <p:nvPr/>
        </p:nvSpPr>
        <p:spPr bwMode="auto">
          <a:xfrm>
            <a:off x="4456113" y="2362200"/>
            <a:ext cx="50879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hr-HR" altLang="sr-Latn-RS" sz="2000"/>
              <a:t>6. SADRŽAJ</a:t>
            </a:r>
          </a:p>
          <a:p>
            <a:pPr>
              <a:buFontTx/>
              <a:buNone/>
            </a:pPr>
            <a:r>
              <a:rPr lang="hr-HR" altLang="sr-Latn-RS" sz="2000"/>
              <a:t>7. POSTUPCI RAZRADE		</a:t>
            </a:r>
          </a:p>
          <a:p>
            <a:pPr>
              <a:buFontTx/>
              <a:buNone/>
            </a:pPr>
            <a:r>
              <a:rPr lang="hr-HR" altLang="sr-Latn-RS" sz="2000"/>
              <a:t>8. METODE</a:t>
            </a:r>
          </a:p>
          <a:p>
            <a:pPr>
              <a:buFontTx/>
              <a:buNone/>
            </a:pPr>
            <a:r>
              <a:rPr lang="hr-HR" altLang="sr-Latn-RS" sz="2000"/>
              <a:t>9. PRIMJER </a:t>
            </a:r>
            <a:r>
              <a:rPr lang="sr-Latn-RS" altLang="sr-Latn-RS" sz="2000"/>
              <a:t>I</a:t>
            </a:r>
          </a:p>
          <a:p>
            <a:pPr>
              <a:buFontTx/>
              <a:buNone/>
            </a:pPr>
            <a:r>
              <a:rPr lang="sr-Latn-RS" altLang="sr-Latn-RS" sz="2000"/>
              <a:t>10. PRIMJER II</a:t>
            </a:r>
            <a:endParaRPr lang="hr-HR" altLang="sr-Latn-R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1.7. POSTUPCI RAZRADE</a:t>
            </a:r>
          </a:p>
        </p:txBody>
      </p:sp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F22464-2830-4E40-9790-E39EE3E4167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1292225"/>
            <a:ext cx="6913563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i="1" dirty="0">
                <a:latin typeface="Arial Narrow" pitchFamily="34" charset="0"/>
              </a:rPr>
              <a:t>P</a:t>
            </a:r>
            <a:r>
              <a:rPr lang="en-US" sz="1600" b="1" i="1" dirty="0" err="1">
                <a:latin typeface="Arial Narrow" pitchFamily="34" charset="0"/>
              </a:rPr>
              <a:t>roject</a:t>
            </a:r>
            <a:r>
              <a:rPr lang="en-US" sz="1600" b="1" i="1" dirty="0">
                <a:latin typeface="Arial Narrow" pitchFamily="34" charset="0"/>
              </a:rPr>
              <a:t> finance rating</a:t>
            </a:r>
            <a:r>
              <a:rPr lang="hr-HR" sz="1600" b="1" i="1" dirty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hr-HR" sz="1600" dirty="0">
                <a:latin typeface="Arial Narrow" pitchFamily="34" charset="0"/>
              </a:rPr>
              <a:t>je u</a:t>
            </a:r>
            <a:r>
              <a:rPr lang="en-US" sz="1600" dirty="0" err="1">
                <a:latin typeface="Arial Narrow" pitchFamily="34" charset="0"/>
              </a:rPr>
              <a:t>kupna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ocjena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hr-HR" sz="1600" dirty="0">
                <a:latin typeface="Arial Narrow" pitchFamily="34" charset="0"/>
              </a:rPr>
              <a:t>,a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obično</a:t>
            </a:r>
            <a:r>
              <a:rPr lang="hr-HR" sz="1600" dirty="0">
                <a:latin typeface="Arial Narrow" pitchFamily="34" charset="0"/>
              </a:rPr>
              <a:t> se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izražava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kombinacijom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slova</a:t>
            </a:r>
            <a:r>
              <a:rPr lang="en-US" sz="1600" dirty="0">
                <a:latin typeface="Arial Narrow" pitchFamily="34" charset="0"/>
              </a:rPr>
              <a:t> (AAA, A, BB+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sl.), </a:t>
            </a:r>
            <a:r>
              <a:rPr lang="en-US" sz="1600" dirty="0" err="1">
                <a:latin typeface="Arial Narrow" pitchFamily="34" charset="0"/>
              </a:rPr>
              <a:t>pri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čemu</a:t>
            </a:r>
            <a:r>
              <a:rPr lang="en-US" sz="1600" dirty="0">
                <a:latin typeface="Arial Narrow" pitchFamily="34" charset="0"/>
              </a:rPr>
              <a:t> je A </a:t>
            </a:r>
            <a:r>
              <a:rPr lang="en-US" sz="1600" dirty="0" err="1">
                <a:latin typeface="Arial Narrow" pitchFamily="34" charset="0"/>
              </a:rPr>
              <a:t>najviša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ocjena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itchFamily="34" charset="0"/>
              </a:rPr>
              <a:t>Na </a:t>
            </a:r>
            <a:r>
              <a:rPr lang="en-US" sz="1600" dirty="0" err="1">
                <a:latin typeface="Arial Narrow" pitchFamily="34" charset="0"/>
              </a:rPr>
              <a:t>taj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način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dobije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kreditna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vrijednost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tj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b="1" i="1" dirty="0">
                <a:latin typeface="Arial Narrow" pitchFamily="34" charset="0"/>
              </a:rPr>
              <a:t>Credit worthiness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itchFamily="34" charset="0"/>
              </a:rPr>
              <a:t>Ta </a:t>
            </a:r>
            <a:r>
              <a:rPr lang="en-US" sz="1600" dirty="0" err="1">
                <a:latin typeface="Arial Narrow" pitchFamily="34" charset="0"/>
              </a:rPr>
              <a:t>vrijednost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ustvari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pokazuje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vjerojatnost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povrata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zajma</a:t>
            </a:r>
            <a:r>
              <a:rPr lang="en-US" sz="1600" dirty="0">
                <a:latin typeface="Arial Narrow" pitchFamily="34" charset="0"/>
              </a:rPr>
              <a:t>.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25" y="2614613"/>
            <a:ext cx="7453313" cy="2122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Arial Narrow" pitchFamily="34" charset="0"/>
              </a:rPr>
              <a:t>Ocjene:</a:t>
            </a:r>
          </a:p>
          <a:p>
            <a:pPr>
              <a:defRPr/>
            </a:pP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ATRIBUCIJA RIZIKA</a:t>
            </a:r>
            <a:r>
              <a:rPr lang="hr-HR" sz="1200" dirty="0">
                <a:latin typeface="Arial Narrow" pitchFamily="34" charset="0"/>
              </a:rPr>
              <a:t>   </a:t>
            </a:r>
            <a:r>
              <a:rPr lang="en-US" sz="1200" dirty="0">
                <a:latin typeface="Arial Narrow" pitchFamily="34" charset="0"/>
              </a:rPr>
              <a:t>AAA	NAJVIŠA KVALITETA KREDITA		RANG	&gt;4.5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	</a:t>
            </a:r>
            <a:r>
              <a:rPr lang="hr-HR" sz="1200" dirty="0">
                <a:latin typeface="Arial Narrow" pitchFamily="34" charset="0"/>
              </a:rPr>
              <a:t>         </a:t>
            </a:r>
            <a:r>
              <a:rPr lang="en-US" sz="1200" dirty="0">
                <a:latin typeface="Arial Narrow" pitchFamily="34" charset="0"/>
              </a:rPr>
              <a:t>AA	VRLO VISOKA KVALITETA			4.2-4.5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	</a:t>
            </a:r>
            <a:r>
              <a:rPr lang="hr-HR" sz="1200" dirty="0">
                <a:latin typeface="Arial Narrow" pitchFamily="34" charset="0"/>
              </a:rPr>
              <a:t>         </a:t>
            </a:r>
            <a:r>
              <a:rPr lang="en-US" sz="1200" dirty="0">
                <a:latin typeface="Arial Narrow" pitchFamily="34" charset="0"/>
              </a:rPr>
              <a:t>A	VISOKA KVALITETA KREDITA			3.6-4.2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	</a:t>
            </a:r>
            <a:r>
              <a:rPr lang="hr-HR" sz="1200" dirty="0">
                <a:latin typeface="Arial Narrow" pitchFamily="34" charset="0"/>
              </a:rPr>
              <a:t>        </a:t>
            </a:r>
            <a:r>
              <a:rPr lang="en-US" sz="1200" dirty="0">
                <a:latin typeface="Arial Narrow" pitchFamily="34" charset="0"/>
              </a:rPr>
              <a:t>BBB	DOBRA KVALITETA KREDITA			2.7-3.6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	</a:t>
            </a:r>
            <a:r>
              <a:rPr lang="hr-HR" sz="1200" dirty="0">
                <a:latin typeface="Arial Narrow" pitchFamily="34" charset="0"/>
              </a:rPr>
              <a:t>        </a:t>
            </a:r>
            <a:r>
              <a:rPr lang="en-US" sz="1200" dirty="0">
                <a:latin typeface="Arial Narrow" pitchFamily="34" charset="0"/>
              </a:rPr>
              <a:t>BB	RIZIČNO ULAGANJE		</a:t>
            </a:r>
            <a:r>
              <a:rPr lang="hr-HR" sz="1200" dirty="0">
                <a:latin typeface="Arial Narrow" pitchFamily="34" charset="0"/>
              </a:rPr>
              <a:t>                          </a:t>
            </a:r>
            <a:r>
              <a:rPr lang="en-US" sz="1200" dirty="0">
                <a:latin typeface="Arial Narrow" pitchFamily="34" charset="0"/>
              </a:rPr>
              <a:t>2.0-2.7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en-US" sz="1200" dirty="0">
                <a:latin typeface="Arial Narrow" pitchFamily="34" charset="0"/>
              </a:rPr>
              <a:t>	</a:t>
            </a:r>
            <a:r>
              <a:rPr lang="hr-HR" sz="1200" dirty="0">
                <a:latin typeface="Arial Narrow" pitchFamily="34" charset="0"/>
              </a:rPr>
              <a:t>        </a:t>
            </a:r>
            <a:r>
              <a:rPr lang="en-US" sz="1200" dirty="0">
                <a:latin typeface="Arial Narrow" pitchFamily="34" charset="0"/>
              </a:rPr>
              <a:t>B 	VISOKO RIZIČNO ULAGANJE			1.5-2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r>
              <a:rPr lang="hr-HR" sz="1200" dirty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 </a:t>
            </a:r>
            <a:r>
              <a:rPr lang="hr-HR" sz="1200" dirty="0">
                <a:latin typeface="Arial Narrow" pitchFamily="34" charset="0"/>
              </a:rPr>
              <a:t>                               </a:t>
            </a:r>
            <a:r>
              <a:rPr lang="en-US" sz="1200" dirty="0">
                <a:latin typeface="Arial Narrow" pitchFamily="34" charset="0"/>
              </a:rPr>
              <a:t>CCC	</a:t>
            </a:r>
            <a:r>
              <a:rPr lang="hr-HR" sz="1200" dirty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ULAGANJE NAJVIŠEG RIZIKA			&lt;=1.5</a:t>
            </a:r>
            <a:endParaRPr lang="hr-HR" sz="12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3" y="4797425"/>
            <a:ext cx="69119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Arial Narrow" pitchFamily="34" charset="0"/>
              </a:rPr>
              <a:t>Sadržaj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investicijske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studije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ujedno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redoslijed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izrade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studije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dirty="0" err="1">
                <a:latin typeface="Arial Narrow" pitchFamily="34" charset="0"/>
              </a:rPr>
              <a:t>Izrada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studije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često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iterativan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postupak</a:t>
            </a:r>
            <a:r>
              <a:rPr lang="en-US" sz="1600" dirty="0">
                <a:latin typeface="Arial Narrow" pitchFamily="34" charset="0"/>
              </a:rPr>
              <a:t>, u </a:t>
            </a:r>
            <a:r>
              <a:rPr lang="en-US" sz="1600" dirty="0" err="1">
                <a:latin typeface="Arial Narrow" pitchFamily="34" charset="0"/>
              </a:rPr>
              <a:t>kojem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tijekom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izrade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javlja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potreba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novim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informacijama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koje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mogu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zahtjevati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neki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već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obrađeni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dijelovi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studije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moraju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ponovo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razmatrati</a:t>
            </a:r>
            <a:r>
              <a:rPr lang="en-US" sz="1600" dirty="0">
                <a:latin typeface="Arial Narrow" pitchFamily="34" charset="0"/>
              </a:rPr>
              <a:t>.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1.7. POSTUPCI RAZRADE</a:t>
            </a:r>
          </a:p>
        </p:txBody>
      </p:sp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1C39A7-F854-4A1D-A78E-4E9D578BFD19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313" y="1268413"/>
            <a:ext cx="7772400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7.1. Postupak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Postupak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počinje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identifikacijom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definicijom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Identifikacija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ustvari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odgovor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neki</a:t>
            </a:r>
            <a:r>
              <a:rPr lang="en-US" sz="1600" dirty="0">
                <a:latin typeface="Arial Narrow" pitchFamily="34" charset="0"/>
              </a:rPr>
              <a:t> problem </a:t>
            </a:r>
            <a:r>
              <a:rPr lang="en-US" sz="1600" dirty="0" err="1">
                <a:latin typeface="Arial Narrow" pitchFamily="34" charset="0"/>
              </a:rPr>
              <a:t>ili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potrebu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treba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zadovoljiti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društvu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kad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radi</a:t>
            </a:r>
            <a:r>
              <a:rPr lang="en-US" sz="1600" dirty="0">
                <a:latin typeface="Arial Narrow" pitchFamily="34" charset="0"/>
              </a:rPr>
              <a:t> o </a:t>
            </a:r>
            <a:r>
              <a:rPr lang="en-US" sz="1600" dirty="0" err="1">
                <a:latin typeface="Arial Narrow" pitchFamily="34" charset="0"/>
              </a:rPr>
              <a:t>projektima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područjima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pružanja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javnih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usluga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odnosno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zadovoljenja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javnog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interesa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ili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određivanje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ulaganja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može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donijeti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dobit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kad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radi</a:t>
            </a:r>
            <a:r>
              <a:rPr lang="en-US" sz="1600" dirty="0">
                <a:latin typeface="Arial Narrow" pitchFamily="34" charset="0"/>
              </a:rPr>
              <a:t> o </a:t>
            </a:r>
            <a:r>
              <a:rPr lang="en-US" sz="1600" dirty="0" err="1">
                <a:latin typeface="Arial Narrow" pitchFamily="34" charset="0"/>
              </a:rPr>
              <a:t>komercijalnim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projektima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Identifikacija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proizlazi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iz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jasne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definicije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ciljeva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6871" name="Picture 8" descr="http://media-3.web.britannica.com/eb-media/71/99471-004-5FD7CE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357563"/>
            <a:ext cx="4243388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1.7. POSTUPCI RAZRADE</a:t>
            </a:r>
          </a:p>
        </p:txBody>
      </p:sp>
      <p:sp>
        <p:nvSpPr>
          <p:cNvPr id="378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654D2D-A9E4-4844-9AF5-3443F7A4428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1950" y="1292225"/>
            <a:ext cx="8353425" cy="5400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7.2.  Analiza mogućnosti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Sljedeći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korak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analiza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mogućnosti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kojoj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razmatraju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različite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mogućnosti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kako</a:t>
            </a:r>
            <a:r>
              <a:rPr lang="en-US" sz="1600" dirty="0">
                <a:latin typeface="Arial Narrow" pitchFamily="34" charset="0"/>
              </a:rPr>
              <a:t> bi se </a:t>
            </a:r>
            <a:r>
              <a:rPr lang="en-US" sz="1600" dirty="0" err="1">
                <a:latin typeface="Arial Narrow" pitchFamily="34" charset="0"/>
              </a:rPr>
              <a:t>pronašlo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optimalno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rješenje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vodi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cilju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hr-HR" sz="1600" b="1" dirty="0">
                <a:latin typeface="Arial Narrow" pitchFamily="34" charset="0"/>
              </a:rPr>
              <a:t>Varijante</a:t>
            </a:r>
          </a:p>
          <a:p>
            <a:pPr>
              <a:spcBef>
                <a:spcPct val="20000"/>
              </a:spcBef>
              <a:defRPr/>
            </a:pPr>
            <a:r>
              <a:rPr lang="hr-HR" sz="1600" dirty="0">
                <a:latin typeface="Arial Narrow" pitchFamily="34" charset="0"/>
              </a:rPr>
              <a:t>Za svaki projekt moguće je sagledati barem tri varijante:</a:t>
            </a:r>
          </a:p>
          <a:p>
            <a:pPr>
              <a:spcBef>
                <a:spcPct val="20000"/>
              </a:spcBef>
              <a:defRPr/>
            </a:pPr>
            <a:r>
              <a:rPr lang="hr-HR" sz="1600" b="1" i="1" dirty="0">
                <a:latin typeface="Arial Narrow" pitchFamily="34" charset="0"/>
              </a:rPr>
              <a:t>ne učiniti ništa  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(tzv. inertni scenarij ili BAU) -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zna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č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da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ć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postoje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ć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usluge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nastaviti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dalje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bez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dodatnih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kapitalnih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investicija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, to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znači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nema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troškova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jer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postojeću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infrastrukturu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razinu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usluga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treba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identificirati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troškove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pogona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održavanja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. 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Postoje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prihodi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sadašnjoj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razini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hr-HR" sz="1600" b="1" i="1" dirty="0">
                <a:latin typeface="Arial Narrow" pitchFamily="34" charset="0"/>
              </a:rPr>
              <a:t>učiniti minimum 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predstavlja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rješenje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s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minimalnim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kapitalnim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ulaganjima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djelomičnu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modernizaciju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kako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bi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spriječilo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propadanje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infrastru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ture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ili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zatvaranje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pogona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. 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Nekad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to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znači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minimalno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ulaganje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kako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bi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osigurao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u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skladu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s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novim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propisima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hr-HR" sz="1600" b="1" i="1" dirty="0">
                <a:latin typeface="Arial Narrow" pitchFamily="34" charset="0"/>
              </a:rPr>
              <a:t>učiniti nešto </a:t>
            </a:r>
            <a:r>
              <a:rPr lang="hr-H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-  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nakon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određivanja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ova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dva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scenarija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traže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rješenja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u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scenariju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“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učiniti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nešto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”.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tome se ne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smiju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previdjeti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rješenja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koja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ne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zahtjevaju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velika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ulaganja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a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mogu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biti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učinkovita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kao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što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edukacija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primjena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novih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znanja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1.7. POSTUPCI RAZRADE</a:t>
            </a:r>
          </a:p>
        </p:txBody>
      </p:sp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8A8D0C-84B4-42DB-973B-0845DE475F42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288" y="1196975"/>
            <a:ext cx="8353425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7.3.  Ograničenja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Prije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procjene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svakog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potrebno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identificirati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potencijalna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ograničenja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vezano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tehničke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upravljačke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ekonomske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regulatorne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aspekte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Razlikuju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b="1" i="1" dirty="0" err="1">
                <a:latin typeface="Arial Narrow" pitchFamily="34" charset="0"/>
              </a:rPr>
              <a:t>obvezujuća</a:t>
            </a:r>
            <a:r>
              <a:rPr lang="en-US" sz="1600" b="1" i="1" dirty="0">
                <a:latin typeface="Arial Narrow" pitchFamily="34" charset="0"/>
              </a:rPr>
              <a:t> </a:t>
            </a:r>
            <a:r>
              <a:rPr lang="en-US" sz="1600" b="1" i="1" dirty="0" err="1">
                <a:latin typeface="Arial Narrow" pitchFamily="34" charset="0"/>
              </a:rPr>
              <a:t>ograničenja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kao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što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značajke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lokacije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ili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nedostatak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ljudskih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potencijala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tzv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b="1" i="1" dirty="0">
                <a:latin typeface="Arial Narrow" pitchFamily="34" charset="0"/>
              </a:rPr>
              <a:t>“</a:t>
            </a:r>
            <a:r>
              <a:rPr lang="en-US" sz="1600" b="1" i="1" dirty="0" err="1">
                <a:latin typeface="Arial Narrow" pitchFamily="34" charset="0"/>
              </a:rPr>
              <a:t>mekanih</a:t>
            </a:r>
            <a:r>
              <a:rPr lang="en-US" sz="1600" b="1" i="1" dirty="0">
                <a:latin typeface="Arial Narrow" pitchFamily="34" charset="0"/>
              </a:rPr>
              <a:t>” </a:t>
            </a:r>
            <a:r>
              <a:rPr lang="en-US" sz="1600" b="1" i="1" dirty="0" err="1">
                <a:latin typeface="Arial Narrow" pitchFamily="34" charset="0"/>
              </a:rPr>
              <a:t>ograničenja</a:t>
            </a:r>
            <a:r>
              <a:rPr lang="en-US" sz="1600" b="1" i="1" dirty="0">
                <a:latin typeface="Arial Narrow" pitchFamily="34" charset="0"/>
              </a:rPr>
              <a:t> </a:t>
            </a:r>
            <a:r>
              <a:rPr lang="hr-HR" sz="1600" b="1" i="1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koja</a:t>
            </a:r>
            <a:r>
              <a:rPr lang="en-US" sz="1600" dirty="0">
                <a:latin typeface="Arial Narrow" pitchFamily="34" charset="0"/>
              </a:rPr>
              <a:t> se do </a:t>
            </a:r>
            <a:r>
              <a:rPr lang="en-US" sz="1600" dirty="0" err="1">
                <a:latin typeface="Arial Narrow" pitchFamily="34" charset="0"/>
              </a:rPr>
              <a:t>određenog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stupnja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mogu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smanjiti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ili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ukloniti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Projekt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izvodljiv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ako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uklapa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tehnička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pravna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financijska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ekonomska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druga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ograničenja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dirty="0" err="1">
                <a:latin typeface="Arial Narrow" pitchFamily="34" charset="0"/>
              </a:rPr>
              <a:t>Ako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neki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nisu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izvodljivi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oni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dalje</a:t>
            </a:r>
            <a:r>
              <a:rPr lang="en-US" sz="1600" dirty="0">
                <a:latin typeface="Arial Narrow" pitchFamily="34" charset="0"/>
              </a:rPr>
              <a:t> ne </a:t>
            </a:r>
            <a:r>
              <a:rPr lang="en-US" sz="1600" dirty="0" err="1">
                <a:latin typeface="Arial Narrow" pitchFamily="34" charset="0"/>
              </a:rPr>
              <a:t>razmatraju</a:t>
            </a:r>
            <a:r>
              <a:rPr lang="en-US" sz="1600" dirty="0">
                <a:latin typeface="Arial Narrow" pitchFamily="34" charset="0"/>
              </a:rPr>
              <a:t>.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313" y="3429000"/>
            <a:ext cx="8351837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7.4.  Usporedba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svaki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radi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pojednostavljena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analiza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troškova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koristi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fokusirana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samo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ključne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financijske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ekonomske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parametre</a:t>
            </a:r>
            <a:r>
              <a:rPr lang="en-US" sz="1600" dirty="0">
                <a:latin typeface="Arial Narrow" pitchFamily="34" charset="0"/>
              </a:rPr>
              <a:t>, s </a:t>
            </a:r>
            <a:r>
              <a:rPr lang="en-US" sz="1600" dirty="0" err="1">
                <a:latin typeface="Arial Narrow" pitchFamily="34" charset="0"/>
              </a:rPr>
              <a:t>grubom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procjenom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podataka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Usporedbom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svakog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scenarijem</a:t>
            </a:r>
            <a:r>
              <a:rPr lang="en-US" sz="1600" dirty="0">
                <a:latin typeface="Arial Narrow" pitchFamily="34" charset="0"/>
              </a:rPr>
              <a:t> “ne </a:t>
            </a:r>
            <a:r>
              <a:rPr lang="en-US" sz="1600" dirty="0" err="1">
                <a:latin typeface="Arial Narrow" pitchFamily="34" charset="0"/>
              </a:rPr>
              <a:t>učiniti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ništa</a:t>
            </a:r>
            <a:r>
              <a:rPr lang="en-US" sz="1600" dirty="0">
                <a:latin typeface="Arial Narrow" pitchFamily="34" charset="0"/>
              </a:rPr>
              <a:t>” </a:t>
            </a:r>
            <a:r>
              <a:rPr lang="en-US" sz="1600" dirty="0" err="1">
                <a:latin typeface="Arial Narrow" pitchFamily="34" charset="0"/>
              </a:rPr>
              <a:t>scenariji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razvrstavaju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rangiraju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tako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dobije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optimalni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b="1" dirty="0" err="1">
                <a:latin typeface="Arial Narrow" pitchFamily="34" charset="0"/>
              </a:rPr>
              <a:t>Ocjena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scenarija</a:t>
            </a:r>
            <a:endParaRPr lang="hr-HR" sz="1600" b="1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ocjenu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scenarija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potrebno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svaki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njih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imati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idejno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rješenje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građevine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specifikaciju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opreme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kako</a:t>
            </a:r>
            <a:r>
              <a:rPr lang="en-US" sz="1600" dirty="0">
                <a:latin typeface="Arial Narrow" pitchFamily="34" charset="0"/>
              </a:rPr>
              <a:t> bi se </a:t>
            </a:r>
            <a:r>
              <a:rPr lang="en-US" sz="1600" dirty="0" err="1">
                <a:latin typeface="Arial Narrow" pitchFamily="34" charset="0"/>
              </a:rPr>
              <a:t>moglo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procijeniti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ulaganje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Izrada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idejnih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rješenja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može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uzrokovati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znatne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troškove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pripremnoj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fazi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1.7. POSTUPCI RAZRADE</a:t>
            </a:r>
          </a:p>
        </p:txBody>
      </p:sp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C4F5E2-7EF6-46E1-A5AD-91DF856B2DB8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484313"/>
            <a:ext cx="8351838" cy="2665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7.5.  Vremenski horizont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Vremenski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horizont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broj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godina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koje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daju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prognoze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rade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analize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dirty="0" err="1">
                <a:latin typeface="Arial Narrow" pitchFamily="34" charset="0"/>
              </a:rPr>
              <a:t>Vremenski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horizont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određuje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vremenski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raspon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ovisi</a:t>
            </a:r>
            <a:r>
              <a:rPr lang="en-US" sz="1600" dirty="0">
                <a:latin typeface="Arial Narrow" pitchFamily="34" charset="0"/>
              </a:rPr>
              <a:t> o </a:t>
            </a:r>
            <a:r>
              <a:rPr lang="en-US" sz="1600" dirty="0" err="1">
                <a:latin typeface="Arial Narrow" pitchFamily="34" charset="0"/>
              </a:rPr>
              <a:t>gospodarskom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području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koje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ulaže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infrastrukturne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može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indikativno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uzeti</a:t>
            </a:r>
            <a:r>
              <a:rPr lang="en-US" sz="1600" dirty="0">
                <a:latin typeface="Arial Narrow" pitchFamily="34" charset="0"/>
              </a:rPr>
              <a:t> 20 </a:t>
            </a:r>
            <a:r>
              <a:rPr lang="en-US" sz="1600" dirty="0" err="1">
                <a:latin typeface="Arial Narrow" pitchFamily="34" charset="0"/>
              </a:rPr>
              <a:t>godina</a:t>
            </a:r>
            <a:r>
              <a:rPr lang="en-US" sz="1600" dirty="0">
                <a:latin typeface="Arial Narrow" pitchFamily="34" charset="0"/>
              </a:rPr>
              <a:t>, a </a:t>
            </a:r>
            <a:r>
              <a:rPr lang="en-US" sz="1600" dirty="0" err="1">
                <a:latin typeface="Arial Narrow" pitchFamily="34" charset="0"/>
              </a:rPr>
              <a:t>za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proizvodna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ulaganja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indikativno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uzima</a:t>
            </a:r>
            <a:r>
              <a:rPr lang="en-US" sz="1600" dirty="0">
                <a:latin typeface="Arial Narrow" pitchFamily="34" charset="0"/>
              </a:rPr>
              <a:t> 10 </a:t>
            </a:r>
            <a:r>
              <a:rPr lang="en-US" sz="1600" dirty="0" err="1">
                <a:latin typeface="Arial Narrow" pitchFamily="34" charset="0"/>
              </a:rPr>
              <a:t>godina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 Narrow" pitchFamily="34" charset="0"/>
              </a:rPr>
              <a:t>Vremenski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horizont</a:t>
            </a:r>
            <a:r>
              <a:rPr lang="en-US" sz="1600" dirty="0">
                <a:latin typeface="Arial Narrow" pitchFamily="34" charset="0"/>
              </a:rPr>
              <a:t> ne </a:t>
            </a:r>
            <a:r>
              <a:rPr lang="en-US" sz="1600" dirty="0" err="1">
                <a:latin typeface="Arial Narrow" pitchFamily="34" charset="0"/>
              </a:rPr>
              <a:t>smije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prelaziti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ekonomski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vijek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trajanja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025" y="3716338"/>
            <a:ext cx="8351838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indent="-1428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1600" b="1" dirty="0">
                <a:latin typeface="Arial Narrow" pitchFamily="34" charset="0"/>
              </a:rPr>
              <a:t>7.6.  Investicijska odluka</a:t>
            </a:r>
          </a:p>
          <a:p>
            <a:pPr marL="1162050" indent="-11620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itchFamily="34" charset="0"/>
              </a:rPr>
              <a:t>Na </a:t>
            </a:r>
            <a:r>
              <a:rPr lang="en-US" sz="1600" dirty="0" err="1">
                <a:latin typeface="Arial Narrow" pitchFamily="34" charset="0"/>
              </a:rPr>
              <a:t>temelju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parametara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iskazanih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investicijskoj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studiji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investitor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će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donijeti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odluku</a:t>
            </a:r>
            <a:r>
              <a:rPr lang="en-US" sz="1600" dirty="0">
                <a:latin typeface="Arial Narrow" pitchFamily="34" charset="0"/>
              </a:rPr>
              <a:t> o </a:t>
            </a:r>
            <a:r>
              <a:rPr lang="en-US" sz="1600" dirty="0" err="1">
                <a:latin typeface="Arial Narrow" pitchFamily="34" charset="0"/>
              </a:rPr>
              <a:t>daljnjim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aktivnostima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pripremi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provedbi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investicijskog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projekta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itchFamily="34" charset="0"/>
              </a:rPr>
              <a:t>Ta se </a:t>
            </a:r>
            <a:r>
              <a:rPr lang="en-US" sz="1600" dirty="0" err="1">
                <a:latin typeface="Arial Narrow" pitchFamily="34" charset="0"/>
              </a:rPr>
              <a:t>odluka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obično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naziva</a:t>
            </a:r>
            <a:r>
              <a:rPr lang="en-US" sz="1600" dirty="0">
                <a:latin typeface="Arial Narrow" pitchFamily="34" charset="0"/>
              </a:rPr>
              <a:t> „</a:t>
            </a:r>
            <a:r>
              <a:rPr lang="en-US" sz="1600" dirty="0" err="1">
                <a:latin typeface="Arial Narrow" pitchFamily="34" charset="0"/>
              </a:rPr>
              <a:t>investcijska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odluka</a:t>
            </a:r>
            <a:r>
              <a:rPr lang="en-US" sz="1600" dirty="0">
                <a:latin typeface="Arial Narrow" pitchFamily="34" charset="0"/>
              </a:rPr>
              <a:t>“, </a:t>
            </a:r>
            <a:r>
              <a:rPr lang="en-US" sz="1600" dirty="0" err="1">
                <a:latin typeface="Arial Narrow" pitchFamily="34" charset="0"/>
              </a:rPr>
              <a:t>jer</a:t>
            </a:r>
            <a:r>
              <a:rPr lang="en-US" sz="1600" dirty="0">
                <a:latin typeface="Arial Narrow" pitchFamily="34" charset="0"/>
              </a:rPr>
              <a:t> je </a:t>
            </a:r>
            <a:r>
              <a:rPr lang="en-US" sz="1600" dirty="0" err="1">
                <a:latin typeface="Arial Narrow" pitchFamily="34" charset="0"/>
              </a:rPr>
              <a:t>njome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i="1" dirty="0">
                <a:latin typeface="Arial Narrow" pitchFamily="34" charset="0"/>
              </a:rPr>
              <a:t>de facto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određeno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ide</a:t>
            </a:r>
            <a:r>
              <a:rPr lang="en-US" sz="1600" dirty="0">
                <a:latin typeface="Arial Narrow" pitchFamily="34" charset="0"/>
              </a:rPr>
              <a:t> u </a:t>
            </a:r>
            <a:r>
              <a:rPr lang="en-US" sz="1600" dirty="0" err="1">
                <a:latin typeface="Arial Narrow" pitchFamily="34" charset="0"/>
              </a:rPr>
              <a:t>investiciju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iako</a:t>
            </a:r>
            <a:r>
              <a:rPr lang="en-US" sz="1600" dirty="0">
                <a:latin typeface="Arial Narrow" pitchFamily="34" charset="0"/>
              </a:rPr>
              <a:t> se </a:t>
            </a:r>
            <a:r>
              <a:rPr lang="en-US" sz="1600" dirty="0" err="1">
                <a:latin typeface="Arial Narrow" pitchFamily="34" charset="0"/>
              </a:rPr>
              <a:t>kasnije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zbog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raznih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razloga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od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investicije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može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odustati</a:t>
            </a:r>
            <a:r>
              <a:rPr lang="en-US" sz="1600" dirty="0">
                <a:latin typeface="Arial Narrow" pitchFamily="34" charset="0"/>
              </a:rPr>
              <a:t>. </a:t>
            </a:r>
            <a:endParaRPr lang="hr-HR" sz="1600" dirty="0">
              <a:latin typeface="Arial Narrow" pitchFamily="34" charset="0"/>
            </a:endParaRPr>
          </a:p>
          <a:p>
            <a:pPr>
              <a:defRPr/>
            </a:pPr>
            <a:endParaRPr lang="hr-HR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1.8. METODE</a:t>
            </a:r>
          </a:p>
        </p:txBody>
      </p:sp>
      <p:sp>
        <p:nvSpPr>
          <p:cNvPr id="40963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0964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4CB0B75-633E-47D6-BFF2-400EB17A695A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0966" name="Content Placeholder 2"/>
          <p:cNvSpPr txBox="1">
            <a:spLocks/>
          </p:cNvSpPr>
          <p:nvPr/>
        </p:nvSpPr>
        <p:spPr bwMode="auto">
          <a:xfrm>
            <a:off x="539750" y="1341438"/>
            <a:ext cx="83518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750" indent="-1428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Financijski i ekonomski parametri u svrhu procjene opravdanosti projekta sagledavaju se upotrebom </a:t>
            </a:r>
            <a:r>
              <a:rPr lang="hr-HR" altLang="sr-Latn-RS" sz="1600">
                <a:latin typeface="Arial Narrow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tradicionalnih metoda analize poput: interne stope profitabilnosti, neto sada</a:t>
            </a:r>
            <a:r>
              <a:rPr lang="en-US" altLang="sr-Latn-RS" sz="1600"/>
              <a:t>š</a:t>
            </a:r>
            <a:r>
              <a:rPr lang="en-US" altLang="sr-Latn-RS" sz="1600">
                <a:latin typeface="Arial Narrow" pitchFamily="34" charset="0"/>
              </a:rPr>
              <a:t>nje vrijednosti, diskontirani </a:t>
            </a:r>
            <a:r>
              <a:rPr lang="hr-HR" altLang="sr-Latn-RS" sz="1600">
                <a:latin typeface="Arial Narrow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novčani tokovi, analiza održivosti itd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Općeniti parametri projekta </a:t>
            </a:r>
            <a:r>
              <a:rPr lang="hr-HR" altLang="sr-Latn-RS" sz="1600">
                <a:latin typeface="Arial Narrow" pitchFamily="34" charset="0"/>
              </a:rPr>
              <a:t>mogu </a:t>
            </a:r>
            <a:r>
              <a:rPr lang="en-US" altLang="sr-Latn-RS" sz="1600">
                <a:latin typeface="Arial Narrow" pitchFamily="34" charset="0"/>
              </a:rPr>
              <a:t>se sagledava</a:t>
            </a:r>
            <a:r>
              <a:rPr lang="hr-HR" altLang="sr-Latn-RS" sz="1600">
                <a:latin typeface="Arial Narrow" pitchFamily="34" charset="0"/>
              </a:rPr>
              <a:t>ti</a:t>
            </a:r>
            <a:r>
              <a:rPr lang="en-US" altLang="sr-Latn-RS" sz="1600">
                <a:latin typeface="Arial Narrow" pitchFamily="34" charset="0"/>
              </a:rPr>
              <a:t> upotrebom</a:t>
            </a:r>
            <a:r>
              <a:rPr lang="hr-HR" altLang="sr-Latn-RS" sz="1600">
                <a:latin typeface="Arial Narrow" pitchFamily="34" charset="0"/>
              </a:rPr>
              <a:t>: </a:t>
            </a:r>
            <a:r>
              <a:rPr lang="en-US" altLang="sr-Latn-RS" sz="1600">
                <a:latin typeface="Arial Narrow" pitchFamily="34" charset="0"/>
              </a:rPr>
              <a:t> </a:t>
            </a:r>
            <a:r>
              <a:rPr lang="en-US" altLang="sr-Latn-RS" sz="1600" b="1">
                <a:latin typeface="Arial Narrow" pitchFamily="34" charset="0"/>
              </a:rPr>
              <a:t>SWOT analize</a:t>
            </a:r>
            <a:r>
              <a:rPr lang="en-US" altLang="sr-Latn-RS" sz="1600">
                <a:latin typeface="Arial Narrow" pitchFamily="34" charset="0"/>
              </a:rPr>
              <a:t> i </a:t>
            </a:r>
            <a:r>
              <a:rPr lang="en-US" altLang="sr-Latn-RS" sz="1600" b="1">
                <a:latin typeface="Arial Narrow" pitchFamily="34" charset="0"/>
              </a:rPr>
              <a:t>PEST analize</a:t>
            </a:r>
            <a:r>
              <a:rPr lang="en-US" altLang="sr-Latn-RS" sz="1600">
                <a:latin typeface="Arial Narrow" pitchFamily="34" charset="0"/>
              </a:rPr>
              <a:t>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  <p:pic>
        <p:nvPicPr>
          <p:cNvPr id="40967" name="Picture 8" descr="Untitled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33115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 descr="Untitled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31400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1987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8010FA-D700-4382-BDA4-F3200155FD1E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1989" name="Content Placeholder 2"/>
          <p:cNvSpPr txBox="1">
            <a:spLocks/>
          </p:cNvSpPr>
          <p:nvPr/>
        </p:nvSpPr>
        <p:spPr bwMode="auto">
          <a:xfrm>
            <a:off x="395288" y="765175"/>
            <a:ext cx="83518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750" indent="-1428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1.8.1. SWOT ANALIZA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Upotrebljava se za procjenu konkurentnosti neke planirane ili postojeće proizvodnje, ali i u procjeni projekata: </a:t>
            </a:r>
            <a:r>
              <a:rPr lang="hr-HR" altLang="sr-Latn-RS" sz="1600">
                <a:latin typeface="Arial Narrow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za usporedbe između varijanti, ocjenu konkurentnosti nekog projekta u odnosu na neke druge projekte, ili za 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ocjenu nekog projekta u odnosu na stanje «bez projekta».</a:t>
            </a: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 Planiranje je uzaludno bez „</a:t>
            </a:r>
            <a:r>
              <a:rPr lang="en-US" altLang="sr-Latn-RS" sz="1600" i="1">
                <a:latin typeface="Arial Narrow" pitchFamily="34" charset="0"/>
              </a:rPr>
              <a:t>pogleda u sebe</a:t>
            </a:r>
            <a:r>
              <a:rPr lang="en-US" altLang="sr-Latn-RS" sz="1600">
                <a:latin typeface="Arial Narrow" pitchFamily="34" charset="0"/>
              </a:rPr>
              <a:t>“ i 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„</a:t>
            </a:r>
            <a:r>
              <a:rPr lang="en-US" altLang="sr-Latn-RS" sz="1600" i="1">
                <a:latin typeface="Arial Narrow" pitchFamily="34" charset="0"/>
              </a:rPr>
              <a:t>pogleda oko sebe</a:t>
            </a:r>
            <a:r>
              <a:rPr lang="en-US" altLang="sr-Latn-RS" sz="1600">
                <a:latin typeface="Arial Narrow" pitchFamily="34" charset="0"/>
              </a:rPr>
              <a:t>“</a:t>
            </a:r>
            <a:r>
              <a:rPr lang="hr-HR" altLang="sr-Latn-RS" sz="1600">
                <a:latin typeface="Arial Narrow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468313" y="2565400"/>
            <a:ext cx="7848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-Koristeći </a:t>
            </a:r>
            <a:r>
              <a:rPr lang="hr-HR" altLang="sr-Latn-RS" sz="1600" b="1">
                <a:latin typeface="Arial Narrow" pitchFamily="34" charset="0"/>
              </a:rPr>
              <a:t>SWOT</a:t>
            </a:r>
            <a:r>
              <a:rPr lang="hr-HR" altLang="sr-Latn-RS" sz="1600">
                <a:latin typeface="Arial Narrow" pitchFamily="34" charset="0"/>
              </a:rPr>
              <a:t> analizu, subjekti se vrlo lako mogu usmjeriti na područja u kojima su jaka, kao i na ona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u kojima leže njihove najveće mogućnosti. Uobičajen postupak koji se koristi jest izrada jednostavne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tablice s relevantnim područjima, koja se potom pokušavaju objektivno procijeniti.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-Pri procjeni snaga ne treba biti skroman nego realan. Uvijek se procjenjuje usporedba s konkurencijom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kako se ne bi stekao pogrešan dojam.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3011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3DCE9C-AF4C-4EEF-9BFF-B16345BFB2C0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430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5596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4035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F8F819-8F92-42A0-B433-32176C1A4A09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4037" name="Content Placeholder 2"/>
          <p:cNvSpPr txBox="1">
            <a:spLocks/>
          </p:cNvSpPr>
          <p:nvPr/>
        </p:nvSpPr>
        <p:spPr bwMode="auto">
          <a:xfrm>
            <a:off x="395288" y="404813"/>
            <a:ext cx="8353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1.8.2. PEST ANALIZA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N</a:t>
            </a:r>
            <a:r>
              <a:rPr lang="en-US" altLang="sr-Latn-RS" sz="1600">
                <a:latin typeface="Arial Narrow" pitchFamily="34" charset="0"/>
              </a:rPr>
              <a:t>azvana  je prema početnim slovima analiziranih segmenata (</a:t>
            </a:r>
            <a:r>
              <a:rPr lang="en-US" altLang="sr-Latn-RS" sz="1600" b="1">
                <a:latin typeface="Arial Narrow" pitchFamily="34" charset="0"/>
              </a:rPr>
              <a:t>politička, ekonomska, socijalna i tehnološka analiza</a:t>
            </a:r>
            <a:r>
              <a:rPr lang="en-US" altLang="sr-Latn-RS" sz="1600">
                <a:latin typeface="Arial Narrow" pitchFamily="34" charset="0"/>
              </a:rPr>
              <a:t>). Zasebnom analizom ovih cjelina moguće je steći kvalitetan uvid makro okruženja, što uvelike pomaže odlučivanju. U ovoj analizi se mogu pronaći vrlo važni faktori iz okruženja projekta koji moraju biti uzeti u obzir.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r-HR" altLang="sr-Latn-RS" sz="19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7691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505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AAA640-95A2-453A-B517-74EEC8A195C2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95288" y="765175"/>
            <a:ext cx="6713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CIJENIK IZRADE INVESTICIJSKE STUDIJE</a:t>
            </a:r>
            <a:r>
              <a:rPr lang="hr-HR" altLang="sr-Latn-RS" sz="1600">
                <a:latin typeface="Arial Narrow" pitchFamily="34" charset="0"/>
              </a:rPr>
              <a:t> (područje primjene poljoprivreda i turizam)</a:t>
            </a:r>
            <a:endParaRPr lang="en-US" altLang="sr-Latn-RS" sz="1600">
              <a:latin typeface="Arial Narrow" pitchFamily="34" charset="0"/>
            </a:endParaRP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611188" y="1484313"/>
            <a:ext cx="9145587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-Cijena izrade investicijskog programa ovisi o veličini i karakteru predmetne investicije.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Cijena se ne određuje u postotku od traženog iznosa kredita, već prema </a:t>
            </a:r>
            <a:r>
              <a:rPr lang="en-US" altLang="sr-Latn-RS" sz="1600" b="1">
                <a:latin typeface="Arial Narrow" pitchFamily="34" charset="0"/>
              </a:rPr>
              <a:t>potrebnom broju radnih sati</a:t>
            </a:r>
            <a:r>
              <a:rPr lang="en-US" altLang="sr-Latn-RS" sz="1600">
                <a:latin typeface="Arial Narrow" pitchFamily="34" charset="0"/>
              </a:rPr>
              <a:t>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 b="1">
                <a:latin typeface="Arial Narrow" pitchFamily="34" charset="0"/>
              </a:rPr>
              <a:t>za izradu poslovnog plana</a:t>
            </a:r>
            <a:r>
              <a:rPr lang="en-US" altLang="sr-Latn-RS" sz="1600">
                <a:latin typeface="Arial Narrow" pitchFamily="34" charset="0"/>
              </a:rPr>
              <a:t>. Kod većih investicija, veći je opseg obrade prihoda, rashoda, tržišta i sl. te svih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drugih izračuna što povećava potreban broj radnih sati za izradu elaborata.</a:t>
            </a:r>
            <a:br>
              <a:rPr lang="en-US" altLang="sr-Latn-RS" sz="1600">
                <a:latin typeface="Arial Narrow" pitchFamily="34" charset="0"/>
              </a:rPr>
            </a:br>
            <a:r>
              <a:rPr lang="hr-HR" altLang="sr-Latn-RS" sz="1600">
                <a:latin typeface="Arial Narrow" pitchFamily="34" charset="0"/>
              </a:rPr>
              <a:t>-Izračun cijene vrši se na temelju određenih parametara koji su prikazani u narednoj tablici.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600">
              <a:solidFill>
                <a:srgbClr val="BFBFBF"/>
              </a:solidFill>
              <a:latin typeface="Arial Narrow" pitchFamily="34" charset="0"/>
            </a:endParaRPr>
          </a:p>
        </p:txBody>
      </p:sp>
      <p:pic>
        <p:nvPicPr>
          <p:cNvPr id="45063" name="Picture 10" descr="Untitled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8405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1.1. DEFINICIJA</a:t>
            </a: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5B1A89-8D45-4609-BFD7-3BB0B74771D1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95288" y="1341438"/>
            <a:ext cx="56086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Investicijske studije su sve studije koje prethode donošenju odluke o investiranju.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Dokument  za donošenje investicijske odluke sadrži informacijsku         osnovicu u pogledu analize tržišta, tehnološko-tehničke, lokacijske organizacijske i ekonomsko-financijske analize s ocjenom uspješnosti i prihvatljivosti investicijskog projekta za izvedbu.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Dokument koji sadrži cjelovito i potanko razrađeno obrazloženje 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ulaganjima u posao s ocjenom očekivanih učinaka i varijantnih rješenja za različite situacije,što ih donosi buduće vrijeme.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U literaturi, a još više u praksi susreću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različiti nazivi vezani uz ovu temu,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a najčešći su: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-   Studija gospodarske opravdanosti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-   poslovni plan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-   investicijski elaborat i sl.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  <p:pic>
        <p:nvPicPr>
          <p:cNvPr id="18439" name="Picture 12" descr="http://4.bp.blogspot.com/-XHubiS0k8yE/UFQldQyoJ-I/AAAAAAAAAHE/mjMg1lbryf8/s1600/9594656-investment-or-invest-money-concept-showing-financial-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4290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6083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649266-F2E3-40CB-93B8-21D4C408341A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1908175" y="1268413"/>
            <a:ext cx="83518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750" indent="-1428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 b="1">
                <a:latin typeface="Arial Narrow" pitchFamily="34" charset="0"/>
              </a:rPr>
              <a:t>PLAN GRAĐENJA I ODRŽAVANJA AUTOCESTA ZA 2012. GODINU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  <p:sp>
        <p:nvSpPr>
          <p:cNvPr id="4608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tx2"/>
                </a:solidFill>
              </a:rPr>
              <a:t>1.</a:t>
            </a:r>
            <a:r>
              <a:rPr lang="sr-Latn-RS" altLang="sr-Latn-RS" sz="2800">
                <a:solidFill>
                  <a:schemeClr val="tx2"/>
                </a:solidFill>
              </a:rPr>
              <a:t>9</a:t>
            </a:r>
            <a:r>
              <a:rPr lang="hr-HR" altLang="sr-Latn-RS" sz="2800">
                <a:solidFill>
                  <a:schemeClr val="tx2"/>
                </a:solidFill>
              </a:rPr>
              <a:t>. </a:t>
            </a:r>
            <a:r>
              <a:rPr lang="sr-Latn-RS" altLang="sr-Latn-RS" sz="2800">
                <a:solidFill>
                  <a:schemeClr val="tx2"/>
                </a:solidFill>
              </a:rPr>
              <a:t>PRIMJER I</a:t>
            </a:r>
            <a:endParaRPr lang="hr-HR" altLang="sr-Latn-RS" sz="2800">
              <a:solidFill>
                <a:schemeClr val="tx2"/>
              </a:solidFill>
            </a:endParaRPr>
          </a:p>
        </p:txBody>
      </p:sp>
      <p:pic>
        <p:nvPicPr>
          <p:cNvPr id="46087" name="Picture 8" descr="autocesta-bur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4457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9" descr="86_2007120794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396081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7107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A0040E-4DC0-45A5-B49E-D556F77817C3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828675" y="565150"/>
            <a:ext cx="8856663" cy="42481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428750" indent="-1428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r-HR" altLang="sr-Latn-RS" sz="1600" b="1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hr-HR" altLang="sr-Latn-RS" sz="29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hr-HR" altLang="sr-Latn-RS" sz="2900" dirty="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hr-HR" altLang="sr-Latn-RS" sz="3400" dirty="0" smtClean="0">
                <a:latin typeface="Arial Narrow" pitchFamily="34" charset="0"/>
              </a:rPr>
              <a:t>                               </a:t>
            </a:r>
            <a:r>
              <a:rPr lang="en-US" altLang="sr-Latn-RS" sz="3400" dirty="0" err="1" smtClean="0">
                <a:latin typeface="Arial Narrow" pitchFamily="34" charset="0"/>
              </a:rPr>
              <a:t>Sukladno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članku</a:t>
            </a:r>
            <a:r>
              <a:rPr lang="en-US" altLang="sr-Latn-RS" sz="3400" dirty="0" smtClean="0">
                <a:latin typeface="Arial Narrow" pitchFamily="34" charset="0"/>
              </a:rPr>
              <a:t> 21. </a:t>
            </a:r>
            <a:r>
              <a:rPr lang="en-US" altLang="sr-Latn-RS" sz="3400" dirty="0" err="1" smtClean="0">
                <a:latin typeface="Arial Narrow" pitchFamily="34" charset="0"/>
              </a:rPr>
              <a:t>stavku</a:t>
            </a:r>
            <a:r>
              <a:rPr lang="en-US" altLang="sr-Latn-RS" sz="3400" dirty="0" smtClean="0">
                <a:latin typeface="Arial Narrow" pitchFamily="34" charset="0"/>
              </a:rPr>
              <a:t> 1. </a:t>
            </a:r>
            <a:r>
              <a:rPr lang="en-US" altLang="sr-Latn-RS" sz="3400" dirty="0" err="1" smtClean="0">
                <a:latin typeface="Arial Narrow" pitchFamily="34" charset="0"/>
              </a:rPr>
              <a:t>Zakona</a:t>
            </a:r>
            <a:r>
              <a:rPr lang="en-US" altLang="sr-Latn-RS" sz="3400" dirty="0" smtClean="0">
                <a:latin typeface="Arial Narrow" pitchFamily="34" charset="0"/>
              </a:rPr>
              <a:t> o  </a:t>
            </a:r>
            <a:r>
              <a:rPr lang="en-US" altLang="sr-Latn-RS" sz="3400" dirty="0" err="1" smtClean="0">
                <a:latin typeface="Arial Narrow" pitchFamily="34" charset="0"/>
              </a:rPr>
              <a:t>cestama</a:t>
            </a:r>
            <a:r>
              <a:rPr lang="en-US" altLang="sr-Latn-RS" sz="3400" dirty="0" smtClean="0">
                <a:latin typeface="Arial Narrow" pitchFamily="34" charset="0"/>
              </a:rPr>
              <a:t> (NN br. 84/11.) Program </a:t>
            </a:r>
            <a:r>
              <a:rPr lang="en-US" altLang="sr-Latn-RS" sz="3400" dirty="0" err="1" smtClean="0">
                <a:latin typeface="Arial Narrow" pitchFamily="34" charset="0"/>
              </a:rPr>
              <a:t>građenja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održavanja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javnih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cesta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razdoblje</a:t>
            </a:r>
            <a:r>
              <a:rPr lang="en-US" altLang="sr-Latn-RS" sz="3400" dirty="0" smtClean="0">
                <a:latin typeface="Arial Narrow" pitchFamily="34" charset="0"/>
              </a:rPr>
              <a:t> od </a:t>
            </a:r>
            <a:r>
              <a:rPr lang="en-US" altLang="sr-Latn-RS" sz="3400" dirty="0" err="1" smtClean="0">
                <a:latin typeface="Arial Narrow" pitchFamily="34" charset="0"/>
              </a:rPr>
              <a:t>četiri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godine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donosi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Vlada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Republike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Hrvatske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na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prijedlog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Ministarstva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pomorstva</a:t>
            </a:r>
            <a:r>
              <a:rPr lang="en-US" altLang="sr-Latn-RS" sz="3400" dirty="0" smtClean="0">
                <a:latin typeface="Arial Narrow" pitchFamily="34" charset="0"/>
              </a:rPr>
              <a:t>, </a:t>
            </a:r>
            <a:r>
              <a:rPr lang="en-US" altLang="sr-Latn-RS" sz="3400" dirty="0" err="1" smtClean="0">
                <a:latin typeface="Arial Narrow" pitchFamily="34" charset="0"/>
              </a:rPr>
              <a:t>prometa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infrastrukture</a:t>
            </a:r>
            <a:r>
              <a:rPr lang="en-US" altLang="sr-Latn-RS" sz="3400" dirty="0" smtClean="0">
                <a:latin typeface="Arial Narrow" pitchFamily="34" charset="0"/>
              </a:rPr>
              <a:t>. </a:t>
            </a:r>
            <a:r>
              <a:rPr lang="en-US" altLang="sr-Latn-RS" sz="3400" dirty="0" err="1" smtClean="0">
                <a:latin typeface="Arial Narrow" pitchFamily="34" charset="0"/>
              </a:rPr>
              <a:t>Temeljem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utvrđenog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četverogodišnjeg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programa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Hrvatske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autoceste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d.o.o</a:t>
            </a:r>
            <a:r>
              <a:rPr lang="en-US" altLang="sr-Latn-RS" sz="3400" dirty="0" smtClean="0">
                <a:latin typeface="Arial Narrow" pitchFamily="34" charset="0"/>
              </a:rPr>
              <a:t>., </a:t>
            </a:r>
            <a:r>
              <a:rPr lang="en-US" altLang="sr-Latn-RS" sz="3400" dirty="0" err="1" smtClean="0">
                <a:latin typeface="Arial Narrow" pitchFamily="34" charset="0"/>
              </a:rPr>
              <a:t>uz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suglasnost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Vlade</a:t>
            </a:r>
            <a:r>
              <a:rPr lang="en-US" altLang="sr-Latn-RS" sz="3400" dirty="0" smtClean="0">
                <a:latin typeface="Arial Narrow" pitchFamily="34" charset="0"/>
              </a:rPr>
              <a:t>, </a:t>
            </a:r>
            <a:r>
              <a:rPr lang="en-US" altLang="sr-Latn-RS" sz="3400" dirty="0" err="1" smtClean="0">
                <a:latin typeface="Arial Narrow" pitchFamily="34" charset="0"/>
              </a:rPr>
              <a:t>donose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operativne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godišnje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planove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građenja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održavanja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autocesta</a:t>
            </a:r>
            <a:r>
              <a:rPr lang="en-US" altLang="sr-Latn-RS" sz="3400" dirty="0" smtClean="0">
                <a:latin typeface="Arial Narrow" pitchFamily="34" charset="0"/>
              </a:rPr>
              <a:t>. </a:t>
            </a:r>
            <a:r>
              <a:rPr lang="en-US" altLang="sr-Latn-RS" sz="3400" dirty="0" err="1" smtClean="0">
                <a:latin typeface="Arial Narrow" pitchFamily="34" charset="0"/>
              </a:rPr>
              <a:t>Vlada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Republike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Hrvatske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donijela</a:t>
            </a:r>
            <a:r>
              <a:rPr lang="en-US" altLang="sr-Latn-RS" sz="3400" dirty="0" smtClean="0">
                <a:latin typeface="Arial Narrow" pitchFamily="34" charset="0"/>
              </a:rPr>
              <a:t> je tri </a:t>
            </a:r>
            <a:r>
              <a:rPr lang="en-US" altLang="sr-Latn-RS" sz="3400" dirty="0" err="1" smtClean="0">
                <a:latin typeface="Arial Narrow" pitchFamily="34" charset="0"/>
              </a:rPr>
              <a:t>četverogodišnja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programa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građenja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održavanja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javnih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cesta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razdoblja</a:t>
            </a:r>
            <a:r>
              <a:rPr lang="en-US" altLang="sr-Latn-RS" sz="3400" dirty="0" smtClean="0">
                <a:latin typeface="Arial Narrow" pitchFamily="34" charset="0"/>
              </a:rPr>
              <a:t>: od 2001. do 2004. </a:t>
            </a:r>
            <a:r>
              <a:rPr lang="en-US" altLang="sr-Latn-RS" sz="3400" dirty="0" err="1" smtClean="0">
                <a:latin typeface="Arial Narrow" pitchFamily="34" charset="0"/>
              </a:rPr>
              <a:t>godine</a:t>
            </a:r>
            <a:r>
              <a:rPr lang="en-US" altLang="sr-Latn-RS" sz="3400" dirty="0" smtClean="0">
                <a:latin typeface="Arial Narrow" pitchFamily="34" charset="0"/>
              </a:rPr>
              <a:t>, od 2005. do 2008. </a:t>
            </a:r>
            <a:r>
              <a:rPr lang="en-US" altLang="sr-Latn-RS" sz="3400" dirty="0" err="1" smtClean="0">
                <a:latin typeface="Arial Narrow" pitchFamily="34" charset="0"/>
              </a:rPr>
              <a:t>te</a:t>
            </a:r>
            <a:r>
              <a:rPr lang="en-US" altLang="sr-Latn-RS" sz="3400" dirty="0" smtClean="0">
                <a:latin typeface="Arial Narrow" pitchFamily="34" charset="0"/>
              </a:rPr>
              <a:t> od 2009. do 2012. </a:t>
            </a:r>
            <a:r>
              <a:rPr lang="en-US" altLang="sr-Latn-RS" sz="3400" dirty="0" err="1" smtClean="0">
                <a:latin typeface="Arial Narrow" pitchFamily="34" charset="0"/>
              </a:rPr>
              <a:t>godine</a:t>
            </a:r>
            <a:r>
              <a:rPr lang="en-US" altLang="sr-Latn-RS" sz="3400" dirty="0" smtClean="0">
                <a:latin typeface="Arial Narrow" pitchFamily="34" charset="0"/>
              </a:rPr>
              <a:t>. </a:t>
            </a:r>
            <a:br>
              <a:rPr lang="en-US" altLang="sr-Latn-RS" sz="3400" dirty="0" smtClean="0">
                <a:latin typeface="Arial Narrow" pitchFamily="34" charset="0"/>
              </a:rPr>
            </a:br>
            <a:r>
              <a:rPr lang="en-US" altLang="sr-Latn-RS" sz="3400" dirty="0" smtClean="0">
                <a:latin typeface="Arial Narrow" pitchFamily="34" charset="0"/>
              </a:rPr>
              <a:t>Program </a:t>
            </a:r>
            <a:r>
              <a:rPr lang="en-US" altLang="sr-Latn-RS" sz="3400" dirty="0" err="1" smtClean="0">
                <a:latin typeface="Arial Narrow" pitchFamily="34" charset="0"/>
              </a:rPr>
              <a:t>građenja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održavanja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razdoblje</a:t>
            </a:r>
            <a:r>
              <a:rPr lang="en-US" altLang="sr-Latn-RS" sz="3400" dirty="0" smtClean="0">
                <a:latin typeface="Arial Narrow" pitchFamily="34" charset="0"/>
              </a:rPr>
              <a:t> od 2009. do 2012. </a:t>
            </a:r>
            <a:r>
              <a:rPr lang="en-US" altLang="sr-Latn-RS" sz="3400" dirty="0" err="1" smtClean="0">
                <a:latin typeface="Arial Narrow" pitchFamily="34" charset="0"/>
              </a:rPr>
              <a:t>godine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Vlada</a:t>
            </a:r>
            <a:r>
              <a:rPr lang="en-US" altLang="sr-Latn-RS" sz="3400" dirty="0" smtClean="0">
                <a:latin typeface="Arial Narrow" pitchFamily="34" charset="0"/>
              </a:rPr>
              <a:t> RH </a:t>
            </a:r>
            <a:r>
              <a:rPr lang="en-US" altLang="sr-Latn-RS" sz="3400" dirty="0" err="1" smtClean="0">
                <a:latin typeface="Arial Narrow" pitchFamily="34" charset="0"/>
              </a:rPr>
              <a:t>donijela</a:t>
            </a:r>
            <a:r>
              <a:rPr lang="en-US" altLang="sr-Latn-RS" sz="3400" dirty="0" smtClean="0">
                <a:latin typeface="Arial Narrow" pitchFamily="34" charset="0"/>
              </a:rPr>
              <a:t> je 3. </a:t>
            </a:r>
            <a:r>
              <a:rPr lang="en-US" altLang="sr-Latn-RS" sz="3400" dirty="0" err="1" smtClean="0">
                <a:latin typeface="Arial Narrow" pitchFamily="34" charset="0"/>
              </a:rPr>
              <a:t>prosinca</a:t>
            </a:r>
            <a:r>
              <a:rPr lang="en-US" altLang="sr-Latn-RS" sz="3400" dirty="0" smtClean="0">
                <a:latin typeface="Arial Narrow" pitchFamily="34" charset="0"/>
              </a:rPr>
              <a:t> 2009. </a:t>
            </a:r>
            <a:r>
              <a:rPr lang="en-US" altLang="sr-Latn-RS" sz="3400" dirty="0" err="1" smtClean="0">
                <a:latin typeface="Arial Narrow" pitchFamily="34" charset="0"/>
              </a:rPr>
              <a:t>godine</a:t>
            </a:r>
            <a:r>
              <a:rPr lang="en-US" altLang="sr-Latn-RS" sz="3400" dirty="0" smtClean="0">
                <a:latin typeface="Arial Narrow" pitchFamily="34" charset="0"/>
              </a:rPr>
              <a:t> (NN br. 147/09).</a:t>
            </a:r>
            <a:br>
              <a:rPr lang="en-US" altLang="sr-Latn-RS" sz="3400" dirty="0" smtClean="0">
                <a:latin typeface="Arial Narrow" pitchFamily="34" charset="0"/>
              </a:rPr>
            </a:br>
            <a:r>
              <a:rPr lang="en-US" altLang="sr-Latn-RS" sz="3400" dirty="0" err="1" smtClean="0">
                <a:latin typeface="Arial Narrow" pitchFamily="34" charset="0"/>
              </a:rPr>
              <a:t>Predviđena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ulaganja</a:t>
            </a:r>
            <a:r>
              <a:rPr lang="en-US" altLang="sr-Latn-RS" sz="3400" dirty="0" smtClean="0">
                <a:latin typeface="Arial Narrow" pitchFamily="34" charset="0"/>
              </a:rPr>
              <a:t> u </a:t>
            </a:r>
            <a:r>
              <a:rPr lang="en-US" altLang="sr-Latn-RS" sz="3400" dirty="0" err="1" smtClean="0">
                <a:latin typeface="Arial Narrow" pitchFamily="34" charset="0"/>
              </a:rPr>
              <a:t>autoceste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ovo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srednjoročno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razdoblje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iznose</a:t>
            </a:r>
            <a:r>
              <a:rPr lang="en-US" altLang="sr-Latn-RS" sz="3400" dirty="0" smtClean="0">
                <a:latin typeface="Arial Narrow" pitchFamily="34" charset="0"/>
              </a:rPr>
              <a:t> 6.787.611.000 </a:t>
            </a:r>
            <a:r>
              <a:rPr lang="en-US" altLang="sr-Latn-RS" sz="3400" dirty="0" err="1" smtClean="0">
                <a:latin typeface="Arial Narrow" pitchFamily="34" charset="0"/>
              </a:rPr>
              <a:t>kuna</a:t>
            </a:r>
            <a:r>
              <a:rPr lang="en-US" altLang="sr-Latn-RS" sz="3400" dirty="0" smtClean="0">
                <a:latin typeface="Arial Narrow" pitchFamily="34" charset="0"/>
              </a:rPr>
              <a:t>, s </a:t>
            </a:r>
            <a:r>
              <a:rPr lang="en-US" altLang="sr-Latn-RS" sz="3400" dirty="0" err="1" smtClean="0">
                <a:latin typeface="Arial Narrow" pitchFamily="34" charset="0"/>
              </a:rPr>
              <a:t>tim</a:t>
            </a:r>
            <a:r>
              <a:rPr lang="en-US" altLang="sr-Latn-RS" sz="3400" dirty="0" smtClean="0">
                <a:latin typeface="Arial Narrow" pitchFamily="34" charset="0"/>
              </a:rPr>
              <a:t> da se </a:t>
            </a:r>
            <a:r>
              <a:rPr lang="en-US" altLang="sr-Latn-RS" sz="3400" dirty="0" err="1" smtClean="0">
                <a:latin typeface="Arial Narrow" pitchFamily="34" charset="0"/>
              </a:rPr>
              <a:t>zadani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okvir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mogao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povećati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sukladno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interesu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razvojnih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banaka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financiranje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ulaganja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iz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dugoročnih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kredita</a:t>
            </a:r>
            <a:r>
              <a:rPr lang="en-US" altLang="sr-Latn-RS" sz="3400" dirty="0" smtClean="0">
                <a:latin typeface="Arial Narrow" pitchFamily="34" charset="0"/>
              </a:rPr>
              <a:t>. </a:t>
            </a:r>
            <a:r>
              <a:rPr lang="en-US" altLang="sr-Latn-RS" sz="3400" dirty="0" err="1" smtClean="0">
                <a:latin typeface="Arial Narrow" pitchFamily="34" charset="0"/>
              </a:rPr>
              <a:t>Uvažavajući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mogućnost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povećanja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Programa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projekte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koji</a:t>
            </a:r>
            <a:r>
              <a:rPr lang="en-US" altLang="sr-Latn-RS" sz="3400" dirty="0" smtClean="0">
                <a:latin typeface="Arial Narrow" pitchFamily="34" charset="0"/>
              </a:rPr>
              <a:t> se </a:t>
            </a:r>
            <a:r>
              <a:rPr lang="en-US" altLang="sr-Latn-RS" sz="3400" dirty="0" err="1" smtClean="0">
                <a:latin typeface="Arial Narrow" pitchFamily="34" charset="0"/>
              </a:rPr>
              <a:t>financiraju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iz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kredita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razvojnih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banaka</a:t>
            </a:r>
            <a:r>
              <a:rPr lang="en-US" altLang="sr-Latn-RS" sz="3400" dirty="0" smtClean="0">
                <a:latin typeface="Arial Narrow" pitchFamily="34" charset="0"/>
              </a:rPr>
              <a:t>, s </a:t>
            </a:r>
            <a:r>
              <a:rPr lang="en-US" altLang="sr-Latn-RS" sz="3400" dirty="0" err="1" smtClean="0">
                <a:latin typeface="Arial Narrow" pitchFamily="34" charset="0"/>
              </a:rPr>
              <a:t>Planom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građenja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održavanja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2012. </a:t>
            </a:r>
            <a:r>
              <a:rPr lang="en-US" altLang="sr-Latn-RS" sz="3400" dirty="0" err="1" smtClean="0">
                <a:latin typeface="Arial Narrow" pitchFamily="34" charset="0"/>
              </a:rPr>
              <a:t>godinu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iskazano</a:t>
            </a:r>
            <a:r>
              <a:rPr lang="en-US" altLang="sr-Latn-RS" sz="3400" dirty="0" smtClean="0">
                <a:latin typeface="Arial Narrow" pitchFamily="34" charset="0"/>
              </a:rPr>
              <a:t> je </a:t>
            </a:r>
            <a:r>
              <a:rPr lang="en-US" altLang="sr-Latn-RS" sz="3400" dirty="0" err="1" smtClean="0">
                <a:latin typeface="Arial Narrow" pitchFamily="34" charset="0"/>
              </a:rPr>
              <a:t>prekoračenje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realizacije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Programa</a:t>
            </a:r>
            <a:r>
              <a:rPr lang="en-US" altLang="sr-Latn-RS" sz="3400" dirty="0" smtClean="0">
                <a:latin typeface="Arial Narrow" pitchFamily="34" charset="0"/>
              </a:rPr>
              <a:t>, u </a:t>
            </a:r>
            <a:r>
              <a:rPr lang="en-US" altLang="sr-Latn-RS" sz="3400" dirty="0" err="1" smtClean="0">
                <a:latin typeface="Arial Narrow" pitchFamily="34" charset="0"/>
              </a:rPr>
              <a:t>odnosu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na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zadane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financijske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okvire,za</a:t>
            </a:r>
            <a:r>
              <a:rPr lang="en-US" altLang="sr-Latn-RS" sz="3400" dirty="0" smtClean="0">
                <a:latin typeface="Arial Narrow" pitchFamily="34" charset="0"/>
              </a:rPr>
              <a:t> 763.231.000 </a:t>
            </a:r>
            <a:r>
              <a:rPr lang="en-US" altLang="sr-Latn-RS" sz="3400" dirty="0" err="1" smtClean="0">
                <a:latin typeface="Arial Narrow" pitchFamily="34" charset="0"/>
              </a:rPr>
              <a:t>kuna.To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znači</a:t>
            </a:r>
            <a:r>
              <a:rPr lang="en-US" altLang="sr-Latn-RS" sz="3400" dirty="0" smtClean="0">
                <a:latin typeface="Arial Narrow" pitchFamily="34" charset="0"/>
              </a:rPr>
              <a:t> da </a:t>
            </a:r>
            <a:r>
              <a:rPr lang="en-US" altLang="sr-Latn-RS" sz="3400" dirty="0" err="1" smtClean="0">
                <a:latin typeface="Arial Narrow" pitchFamily="34" charset="0"/>
              </a:rPr>
              <a:t>su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investicijska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ulaganja</a:t>
            </a:r>
            <a:r>
              <a:rPr lang="en-US" altLang="sr-Latn-RS" sz="3400" dirty="0" smtClean="0">
                <a:latin typeface="Arial Narrow" pitchFamily="34" charset="0"/>
              </a:rPr>
              <a:t> u </a:t>
            </a:r>
            <a:r>
              <a:rPr lang="en-US" altLang="sr-Latn-RS" sz="3400" dirty="0" err="1" smtClean="0">
                <a:latin typeface="Arial Narrow" pitchFamily="34" charset="0"/>
              </a:rPr>
              <a:t>autoceste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za</a:t>
            </a:r>
            <a:r>
              <a:rPr lang="en-US" altLang="sr-Latn-RS" sz="3400" dirty="0" smtClean="0">
                <a:latin typeface="Arial Narrow" pitchFamily="34" charset="0"/>
              </a:rPr>
              <a:t> 2012. </a:t>
            </a:r>
            <a:r>
              <a:rPr lang="en-US" altLang="sr-Latn-RS" sz="3400" dirty="0" err="1" smtClean="0">
                <a:latin typeface="Arial Narrow" pitchFamily="34" charset="0"/>
              </a:rPr>
              <a:t>godinu</a:t>
            </a:r>
            <a:r>
              <a:rPr lang="en-US" altLang="sr-Latn-RS" sz="3400" dirty="0" smtClean="0">
                <a:latin typeface="Arial Narrow" pitchFamily="34" charset="0"/>
              </a:rPr>
              <a:t>, </a:t>
            </a:r>
            <a:r>
              <a:rPr lang="en-US" altLang="sr-Latn-RS" sz="3400" dirty="0" err="1" smtClean="0">
                <a:latin typeface="Arial Narrow" pitchFamily="34" charset="0"/>
              </a:rPr>
              <a:t>prema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Programu</a:t>
            </a:r>
            <a:r>
              <a:rPr lang="en-US" altLang="sr-Latn-RS" sz="3400" dirty="0" smtClean="0">
                <a:latin typeface="Arial Narrow" pitchFamily="34" charset="0"/>
              </a:rPr>
              <a:t>, </a:t>
            </a:r>
            <a:r>
              <a:rPr lang="en-US" altLang="sr-Latn-RS" sz="3400" dirty="0" err="1" smtClean="0">
                <a:latin typeface="Arial Narrow" pitchFamily="34" charset="0"/>
              </a:rPr>
              <a:t>mogla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iznositi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ukupno</a:t>
            </a:r>
            <a:r>
              <a:rPr lang="en-US" altLang="sr-Latn-RS" sz="3400" dirty="0" smtClean="0">
                <a:latin typeface="Arial Narrow" pitchFamily="34" charset="0"/>
              </a:rPr>
              <a:t> 822.889.000 </a:t>
            </a:r>
            <a:r>
              <a:rPr lang="en-US" altLang="sr-Latn-RS" sz="3400" dirty="0" err="1" smtClean="0">
                <a:latin typeface="Arial Narrow" pitchFamily="34" charset="0"/>
              </a:rPr>
              <a:t>kuna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umjesto</a:t>
            </a:r>
            <a:r>
              <a:rPr lang="en-US" altLang="sr-Latn-RS" sz="3400" dirty="0" smtClean="0">
                <a:latin typeface="Arial Narrow" pitchFamily="34" charset="0"/>
              </a:rPr>
              <a:t> </a:t>
            </a:r>
            <a:r>
              <a:rPr lang="en-US" altLang="sr-Latn-RS" sz="3400" dirty="0" err="1" smtClean="0">
                <a:latin typeface="Arial Narrow" pitchFamily="34" charset="0"/>
              </a:rPr>
              <a:t>planiranih</a:t>
            </a:r>
            <a:r>
              <a:rPr lang="en-US" altLang="sr-Latn-RS" sz="3400" dirty="0" smtClean="0">
                <a:latin typeface="Arial Narrow" pitchFamily="34" charset="0"/>
              </a:rPr>
              <a:t> 1.586.120.000 </a:t>
            </a:r>
            <a:r>
              <a:rPr lang="en-US" altLang="sr-Latn-RS" sz="3400" dirty="0" err="1" smtClean="0">
                <a:latin typeface="Arial Narrow" pitchFamily="34" charset="0"/>
              </a:rPr>
              <a:t>kuna</a:t>
            </a:r>
            <a:r>
              <a:rPr lang="en-US" altLang="sr-Latn-RS" sz="3400" dirty="0" smtClean="0">
                <a:latin typeface="Arial Narrow" pitchFamily="34" charset="0"/>
              </a:rPr>
              <a:t>.</a:t>
            </a:r>
            <a:endParaRPr lang="hr-HR" altLang="sr-Latn-RS" sz="3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hr-HR" altLang="sr-Latn-RS" sz="3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hr-HR" altLang="sr-Latn-RS" dirty="0" smtClean="0"/>
          </a:p>
          <a:p>
            <a:pPr eaLnBrk="1" hangingPunct="1">
              <a:defRPr/>
            </a:pPr>
            <a:endParaRPr lang="hr-HR" altLang="sr-Latn-R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8131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BBCEAF-05FE-4C0F-B78F-0CF5D7EF7519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48133" name="Picture 4" descr="http://www.hac.hr/files/Images/poslovanje/realizacija-programa-2009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8040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1187450" y="3429000"/>
            <a:ext cx="6462713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Ulaganja u građenje i održavanje autocesta u 2012. godini planirana su po vrstama u sljedećim vrijednostima: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Građenje</a:t>
            </a:r>
            <a:r>
              <a:rPr lang="hr-HR" altLang="sr-Latn-RS" sz="1600">
                <a:latin typeface="Arial Narrow" pitchFamily="34" charset="0"/>
              </a:rPr>
              <a:t>				</a:t>
            </a:r>
            <a:r>
              <a:rPr lang="en-US" altLang="sr-Latn-RS" sz="1600">
                <a:latin typeface="Arial Narrow" pitchFamily="34" charset="0"/>
              </a:rPr>
              <a:t>1.435.949.000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Izvanredno održavanje</a:t>
            </a:r>
            <a:r>
              <a:rPr lang="hr-HR" altLang="sr-Latn-RS" sz="1600">
                <a:latin typeface="Arial Narrow" pitchFamily="34" charset="0"/>
              </a:rPr>
              <a:t>		                    </a:t>
            </a:r>
            <a:r>
              <a:rPr lang="en-US" altLang="sr-Latn-RS" sz="1600">
                <a:latin typeface="Arial Narrow" pitchFamily="34" charset="0"/>
              </a:rPr>
              <a:t>150.171.000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Ukupno investicijska ulaganja</a:t>
            </a:r>
            <a:r>
              <a:rPr lang="hr-HR" altLang="sr-Latn-RS" sz="1600">
                <a:latin typeface="Arial Narrow" pitchFamily="34" charset="0"/>
              </a:rPr>
              <a:t>		</a:t>
            </a:r>
            <a:r>
              <a:rPr lang="en-US" altLang="sr-Latn-RS" sz="1600">
                <a:latin typeface="Arial Narrow" pitchFamily="34" charset="0"/>
              </a:rPr>
              <a:t>1.586.120.000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Redovno održavanje</a:t>
            </a:r>
            <a:r>
              <a:rPr lang="hr-HR" altLang="sr-Latn-RS" sz="1600">
                <a:latin typeface="Arial Narrow" pitchFamily="34" charset="0"/>
              </a:rPr>
              <a:t>			</a:t>
            </a:r>
            <a:r>
              <a:rPr lang="en-US" altLang="sr-Latn-RS" sz="1600">
                <a:latin typeface="Arial Narrow" pitchFamily="34" charset="0"/>
              </a:rPr>
              <a:t>131.000.000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Sveukupno</a:t>
            </a:r>
            <a:r>
              <a:rPr lang="hr-HR" altLang="sr-Latn-RS" sz="1600">
                <a:latin typeface="Arial Narrow" pitchFamily="34" charset="0"/>
              </a:rPr>
              <a:t>			                    </a:t>
            </a:r>
            <a:r>
              <a:rPr lang="en-US" altLang="sr-Latn-RS" sz="1600">
                <a:latin typeface="Arial Narrow" pitchFamily="34" charset="0"/>
              </a:rPr>
              <a:t>1.717.120.000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9155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8CBAFE-C801-4E6A-957A-500B8BB5C7C1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611188" y="1268413"/>
            <a:ext cx="8135937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Od planiranih 1.586.120.000 kuna ulaganja u građenje i investicijsko održavanje autocesta kreditima razvojnih banaka (EIB, EBRD, KfW) u 2012. godini planira se financirati 437.230.000 kuna građenja, a IKEA će s 10.000.000 kuna sufinancirati građenje čeonog cestarinskog prolaza Ivanja Reka – Čvor IKEA. Za preostalih 1.138.890.000 kuna investicija potrebno je na tržištu kapitala osigurati dugoročne kredite uz državna jamstva.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/>
            </a:r>
            <a:br>
              <a:rPr lang="en-US" altLang="sr-Latn-RS" sz="1600">
                <a:latin typeface="Arial Narrow" pitchFamily="34" charset="0"/>
              </a:rPr>
            </a:br>
            <a:r>
              <a:rPr lang="en-US" altLang="sr-Latn-RS" sz="1600" b="1">
                <a:latin typeface="Arial Narrow" pitchFamily="34" charset="0"/>
              </a:rPr>
              <a:t>Planom građenja i održavanja autocesta za 2012. godinu predviđaju se</a:t>
            </a:r>
            <a:r>
              <a:rPr lang="en-US" altLang="sr-Latn-RS" sz="1600">
                <a:latin typeface="Arial Narrow" pitchFamily="34" charset="0"/>
              </a:rPr>
              <a:t>: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aktivnosti na izgradnji autocesta, s tim da će se glavnina radova  odvijati na pravcima  Split – Ploče – 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Dubrovnik, Vc koridoru koji uključuje izgradnju mosta Drava i Zagreb – Sisak (do Lekenika)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puštanje u promet nove dionice autoceste od spoja Metković do graničnog prijelaza BiH duljine 1,5 km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radovi izvanrednog održavanja koji obuhvaćaju obnovu i rekonstrukciju kolničke konstrukcije te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pripadajućih objekata, sanaciju usjeka, sustava odvodnje, prometne opreme i signalizacije, radove na </a:t>
            </a:r>
            <a:r>
              <a:rPr lang="hr-HR" altLang="sr-Latn-RS" sz="1600">
                <a:latin typeface="Arial Narrow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COKP-ama i slično, a sve u cilju poboljšanja kvalitete i sigurnosti cestovnog prometa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radovi redovnog održavanja autocesta</a:t>
            </a:r>
            <a:r>
              <a:rPr lang="hr-HR" altLang="sr-Latn-RS" sz="160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017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672965-9A44-4170-8E76-DA40F257EC5E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39750" y="692150"/>
            <a:ext cx="813593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Planom građenja za 2012. godinu obuhvaćene su sve aktivnosti na izgradnji autocesta i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zvlaštenje zemljišta, izmještanje instalacija, projektiranje, građenje te nadzor.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Vrijednost planiranih radova za 2012. godinu iznosi 1.435.949.000 kn, po pravcima kako slijedi: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r-HR" altLang="sr-Latn-RS" sz="1500">
              <a:latin typeface="Arial Narrow" pitchFamily="34" charset="0"/>
            </a:endParaRPr>
          </a:p>
        </p:txBody>
      </p:sp>
      <p:pic>
        <p:nvPicPr>
          <p:cNvPr id="50182" name="Picture 4" descr="http://www.hac.hr/files/Images/poslovanje/plan-gradjenja-za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53721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6011863" y="2060575"/>
            <a:ext cx="3132137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Od ukupnih 1.435.949.000 kn ulaganja planirano je</a:t>
            </a:r>
            <a:r>
              <a:rPr lang="hr-HR" altLang="sr-Latn-RS" sz="1600">
                <a:latin typeface="Arial Narrow" pitchFamily="34" charset="0"/>
              </a:rPr>
              <a:t> za</a:t>
            </a:r>
            <a:r>
              <a:rPr lang="en-US" altLang="sr-Latn-RS" sz="1600">
                <a:latin typeface="Arial Narrow" pitchFamily="34" charset="0"/>
              </a:rPr>
              <a:t>: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izvlaštenje zemljišta i arheološka istraživanja </a:t>
            </a:r>
            <a:r>
              <a:rPr lang="hr-HR" altLang="sr-Latn-RS" sz="1600">
                <a:latin typeface="Arial Narrow" pitchFamily="34" charset="0"/>
              </a:rPr>
              <a:t>: </a:t>
            </a:r>
            <a:r>
              <a:rPr lang="en-US" altLang="sr-Latn-RS" sz="1600">
                <a:latin typeface="Arial Narrow" pitchFamily="34" charset="0"/>
              </a:rPr>
              <a:t>53.352.000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izmještanje instalacija</a:t>
            </a:r>
            <a:r>
              <a:rPr lang="hr-HR" altLang="sr-Latn-RS" sz="1600">
                <a:latin typeface="Arial Narrow" pitchFamily="34" charset="0"/>
              </a:rPr>
              <a:t>:</a:t>
            </a:r>
            <a:r>
              <a:rPr lang="en-US" altLang="sr-Latn-RS" sz="1600">
                <a:latin typeface="Arial Narrow" pitchFamily="34" charset="0"/>
              </a:rPr>
              <a:t> 9.194.000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 </a:t>
            </a: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projektiranje</a:t>
            </a:r>
            <a:r>
              <a:rPr lang="hr-HR" altLang="sr-Latn-RS" sz="1600">
                <a:latin typeface="Arial Narrow" pitchFamily="34" charset="0"/>
              </a:rPr>
              <a:t>: </a:t>
            </a:r>
            <a:r>
              <a:rPr lang="en-US" altLang="sr-Latn-RS" sz="1600">
                <a:latin typeface="Arial Narrow" pitchFamily="34" charset="0"/>
              </a:rPr>
              <a:t>74.435.000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građenje</a:t>
            </a:r>
            <a:r>
              <a:rPr lang="hr-HR" altLang="sr-Latn-RS" sz="1600">
                <a:latin typeface="Arial Narrow" pitchFamily="34" charset="0"/>
              </a:rPr>
              <a:t>: </a:t>
            </a:r>
            <a:r>
              <a:rPr lang="en-US" altLang="sr-Latn-RS" sz="1600">
                <a:latin typeface="Arial Narrow" pitchFamily="34" charset="0"/>
              </a:rPr>
              <a:t>1.263.243.000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</a:t>
            </a:r>
            <a:r>
              <a:rPr lang="en-US" altLang="sr-Latn-RS" sz="1600">
                <a:latin typeface="Arial Narrow" pitchFamily="34" charset="0"/>
              </a:rPr>
              <a:t>nadzor</a:t>
            </a:r>
            <a:r>
              <a:rPr lang="hr-HR" altLang="sr-Latn-RS" sz="1600">
                <a:latin typeface="Arial Narrow" pitchFamily="34" charset="0"/>
              </a:rPr>
              <a:t>: </a:t>
            </a:r>
            <a:r>
              <a:rPr lang="en-US" altLang="sr-Latn-RS" sz="1600">
                <a:latin typeface="Arial Narrow" pitchFamily="34" charset="0"/>
              </a:rPr>
              <a:t> 35.725.000 kn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1203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436627-4B84-44FC-AD93-FAED4B2B6F24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1205" name="Content Placeholder 2"/>
          <p:cNvSpPr txBox="1">
            <a:spLocks/>
          </p:cNvSpPr>
          <p:nvPr/>
        </p:nvSpPr>
        <p:spPr bwMode="auto">
          <a:xfrm>
            <a:off x="1476375" y="1412875"/>
            <a:ext cx="83518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28750" indent="-1428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SAŽETAK INVESTICIJSKE STUDIJE- </a:t>
            </a:r>
            <a:r>
              <a:rPr lang="pl-PL" altLang="sr-Latn-RS" sz="1600">
                <a:latin typeface="Arial Narrow" pitchFamily="34" charset="0"/>
              </a:rPr>
              <a:t>DOM ZA STARIJE I NEMOĆNE OSOBE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</p:txBody>
      </p:sp>
      <p:sp>
        <p:nvSpPr>
          <p:cNvPr id="5120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tx2"/>
                </a:solidFill>
              </a:rPr>
              <a:t>1</a:t>
            </a:r>
            <a:r>
              <a:rPr lang="sr-Latn-RS" altLang="sr-Latn-RS" sz="2800">
                <a:solidFill>
                  <a:schemeClr val="tx2"/>
                </a:solidFill>
              </a:rPr>
              <a:t>0</a:t>
            </a:r>
            <a:r>
              <a:rPr lang="hr-HR" altLang="sr-Latn-RS" sz="2800">
                <a:solidFill>
                  <a:schemeClr val="tx2"/>
                </a:solidFill>
              </a:rPr>
              <a:t>. </a:t>
            </a:r>
            <a:r>
              <a:rPr lang="sr-Latn-RS" altLang="sr-Latn-RS" sz="2800">
                <a:solidFill>
                  <a:schemeClr val="tx2"/>
                </a:solidFill>
              </a:rPr>
              <a:t>PRIMJER II</a:t>
            </a:r>
            <a:endParaRPr lang="hr-HR" altLang="sr-Latn-RS" sz="2800">
              <a:solidFill>
                <a:schemeClr val="tx2"/>
              </a:solidFill>
            </a:endParaRPr>
          </a:p>
        </p:txBody>
      </p:sp>
      <p:pic>
        <p:nvPicPr>
          <p:cNvPr id="51207" name="Picture 7" descr="c1bb7687fdac4771965b1c4f30ad3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476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2227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71BBA6-E141-4E2C-BD95-CEA3C825F19A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2229" name="Picture 8" descr="Untitled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56181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9" descr="Untitled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56896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3251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28DEC9-B4D7-4563-9E62-8D5B98240066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3253" name="Picture 7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616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Untitled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40671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4275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73DA80-A90D-4D14-92CA-E9CADEF38A32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4277" name="Picture 5" descr="C:\Users\Korisnik\Desktop\ssssssssss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6613"/>
            <a:ext cx="8126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529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EB53B6-3FF0-4952-AC4F-C9B1EB02FB96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5301" name="Picture 6" descr="Untitled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2658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Untitle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62658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1.1. DEFINICIJA</a:t>
            </a:r>
          </a:p>
        </p:txBody>
      </p:sp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FE7E97-15A0-4260-9FE6-6DE306BAE94D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468313" y="1341438"/>
            <a:ext cx="6551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00"/>
                </a:solidFill>
                <a:latin typeface="Arial Narrow" pitchFamily="34" charset="0"/>
              </a:rPr>
              <a:t>ZAŠTO</a:t>
            </a: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 investijcijske studije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- studija definira projekt  i služi kako bi se postavili ciljevi, identificirali problemi i mogućnosti, analizirala postojeća situacija i okruženje, te razmatranjem nekoliko mogućih scenarija pronašli pozitivni ishodi projekta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- izvodi se u fazi promišljanja mogućeg razvoja projekta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- svrsishodna je kao potpora u procesu donošenja odluka baziranih na financijskoj i ekonomskoj analizi te analizi održivosti i rizičnosti promatranog projekta.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- koristi se kao osnovica za izradu studije izvedbe, kojom se optimiraju vrijeme i potrebna sredstva s ciljem što kraće i jeftinije izgradnje, te osposobljavanja projekta za redovno poslovanje.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4941888"/>
            <a:ext cx="59753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- izrađuje se za potrebe malih, srednjih i velikih tvrtki te općine, gradove i županije. Sadržaj investicijske studije odgovara zahtjevima HBOR-a, Ministarstva gospodarstva, rada i poduzetništva te strukturi koju traže domaće i inozemne poslovne banke i fondovi.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6323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FCDB5C-A9C4-4C55-8ABB-5A9930CF9588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6325" name="Picture 7" descr="Untitled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62622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7347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C5E81A-3E7A-4251-84CD-8BE043D1E8C1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7349" name="Picture 5" descr="C:\Users\Korisnik\Desktop\ttttttttttt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 descr="C:\Users\Korisnik\Desktop\wert4r5z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8371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CD306-937C-4A08-A8EF-D1CE12D565F6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8373" name="Picture 6" descr="C:\Users\Korisnik\Desktop\dfgh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:\Users\Korisnik\Desktop\asertz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59395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8A1786-7E12-45B1-82F3-CDC16702CF8B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sr-Latn-RS" sz="1400">
              <a:latin typeface="Calibri" pitchFamily="34" charset="0"/>
            </a:endParaRPr>
          </a:p>
        </p:txBody>
      </p:sp>
      <p:pic>
        <p:nvPicPr>
          <p:cNvPr id="59397" name="Picture 7" descr="Untitled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48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2. PITANJA I ODGOVORI ZA PONAVLJANJE</a:t>
            </a:r>
          </a:p>
        </p:txBody>
      </p:sp>
      <p:sp>
        <p:nvSpPr>
          <p:cNvPr id="60419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0420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30C99A5-24E6-4F7B-B1C4-76D462E83F39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0422" name="Rectangle 1"/>
          <p:cNvSpPr>
            <a:spLocks noChangeArrowheads="1"/>
          </p:cNvSpPr>
          <p:nvPr/>
        </p:nvSpPr>
        <p:spPr bwMode="auto">
          <a:xfrm>
            <a:off x="395288" y="1196975"/>
            <a:ext cx="8285162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1. Kako se definiraju investicijske studije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Investicijske studije su sve studije koje prethode donošenju odluke o investiranju.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2. U kojoj fazi projekta se izvode investicijske studije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     Izvodi se u fazi promišljanja mogućeg razvoja projekta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3. Koji su ciljevi investicijskih studija?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Investicijske studije služe za ishođenje: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bankovnih kredita, pojedinih Eu fondova, poticaja pojedinih ministarstava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Char char="-"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4. Kad se radi predinvesticijska studija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Za složenije investicijske projekte, prije investicijske studije radi se predinvesticijska studija u kojoj se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razmatraju varijantna tehnička, ekonomska, financijska i druga rješenja, dok se u samoj investicijskoj studiji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detaljno razmatra optimalno rješenje.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5. Što je</a:t>
            </a:r>
            <a:r>
              <a:rPr lang="hr-HR" altLang="sr-Latn-RS" sz="1600" b="1" i="1">
                <a:latin typeface="Arial Narrow" pitchFamily="34" charset="0"/>
              </a:rPr>
              <a:t> P</a:t>
            </a:r>
            <a:r>
              <a:rPr lang="en-US" altLang="sr-Latn-RS" sz="1600" b="1" i="1">
                <a:latin typeface="Arial Narrow" pitchFamily="34" charset="0"/>
              </a:rPr>
              <a:t>roject finance rating</a:t>
            </a:r>
            <a:r>
              <a:rPr lang="hr-HR" altLang="sr-Latn-RS" sz="1600" b="1" i="1">
                <a:latin typeface="Arial Narrow" pitchFamily="34" charset="0"/>
              </a:rPr>
              <a:t> </a:t>
            </a:r>
            <a:r>
              <a:rPr lang="hr-HR" altLang="sr-Latn-RS" sz="1600" b="1">
                <a:latin typeface="Arial Narrow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i="1">
                <a:latin typeface="Arial Narrow" pitchFamily="34" charset="0"/>
              </a:rPr>
              <a:t>    P</a:t>
            </a:r>
            <a:r>
              <a:rPr lang="en-US" altLang="sr-Latn-RS" sz="1600" i="1">
                <a:latin typeface="Arial Narrow" pitchFamily="34" charset="0"/>
              </a:rPr>
              <a:t>roject finance rating</a:t>
            </a:r>
            <a:r>
              <a:rPr lang="hr-HR" altLang="sr-Latn-RS" sz="1600" i="1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 </a:t>
            </a:r>
            <a:r>
              <a:rPr lang="hr-HR" altLang="sr-Latn-RS" sz="1600">
                <a:latin typeface="Arial Narrow" pitchFamily="34" charset="0"/>
              </a:rPr>
              <a:t>je u</a:t>
            </a:r>
            <a:r>
              <a:rPr lang="en-US" altLang="sr-Latn-RS" sz="1600">
                <a:latin typeface="Arial Narrow" pitchFamily="34" charset="0"/>
              </a:rPr>
              <a:t>kupna ocjena</a:t>
            </a:r>
            <a:r>
              <a:rPr lang="hr-HR" altLang="sr-Latn-RS" sz="1600">
                <a:latin typeface="Arial Narrow" pitchFamily="34" charset="0"/>
              </a:rPr>
              <a:t>, a</a:t>
            </a:r>
            <a:r>
              <a:rPr lang="en-US" altLang="sr-Latn-RS" sz="1600">
                <a:latin typeface="Arial Narrow" pitchFamily="34" charset="0"/>
              </a:rPr>
              <a:t> obično</a:t>
            </a:r>
            <a:r>
              <a:rPr lang="hr-HR" altLang="sr-Latn-RS" sz="1600">
                <a:latin typeface="Arial Narrow" pitchFamily="34" charset="0"/>
              </a:rPr>
              <a:t> se</a:t>
            </a:r>
            <a:r>
              <a:rPr lang="en-US" altLang="sr-Latn-RS" sz="1600">
                <a:latin typeface="Arial Narrow" pitchFamily="34" charset="0"/>
              </a:rPr>
              <a:t> izražava kombinacijom slova (AAA, A, BB+ i sl.), pri </a:t>
            </a:r>
            <a:r>
              <a:rPr lang="hr-HR" altLang="sr-Latn-RS" sz="1600">
                <a:latin typeface="Arial Narrow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čemu je A najviša ocjena.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Na taj način se dobije kreditna vrijednost projekta tj. </a:t>
            </a:r>
            <a:r>
              <a:rPr lang="en-US" altLang="sr-Latn-RS" sz="1600" i="1">
                <a:latin typeface="Arial Narrow" pitchFamily="34" charset="0"/>
              </a:rPr>
              <a:t>Credit worthiness</a:t>
            </a:r>
            <a:r>
              <a:rPr lang="en-US" altLang="sr-Latn-RS" sz="1600">
                <a:latin typeface="Arial Narrow" pitchFamily="34" charset="0"/>
              </a:rPr>
              <a:t>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Ta vrijednost ustvari pokazuje vjerojatnost povrata zajma.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1443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B8F8A1-BFB3-4C17-B857-84BE55246BA8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395288" y="981075"/>
            <a:ext cx="82851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6. Što je vremenski horizont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Vremenski horizont je broj godina za koje se daju prognoze i rade analize. Vremenski horizont određuje 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vremenski raspon projekta i ovisi o gospodarskom području u koje se ulaže. Za infrastrukturne projekte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može se indikativno uzeti 20 godina, a za proizvodna ulaganja indikativno se uzima 10 godina. Vremenski 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horizont ne smije prelaziti ekonomski vijek trajanja projekta</a:t>
            </a:r>
            <a:r>
              <a:rPr lang="en-US" altLang="sr-Latn-RS" sz="1800">
                <a:latin typeface="Calibri" pitchFamily="34" charset="0"/>
              </a:rPr>
              <a:t>.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7. Što je financijska odluka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Na temelju parametara iskazanih u investicijskoj studiji, investitor će donijeti odluku o daljnjim aktivnostima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na pripremi i provedbi investicijskog projekta. Ta se odluka obično naziva „investcijska odluka“, jer je njome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i="1">
                <a:latin typeface="Arial Narrow" pitchFamily="34" charset="0"/>
              </a:rPr>
              <a:t>   </a:t>
            </a:r>
            <a:r>
              <a:rPr lang="en-US" altLang="sr-Latn-RS" sz="1600" i="1">
                <a:latin typeface="Arial Narrow" pitchFamily="34" charset="0"/>
              </a:rPr>
              <a:t>de facto</a:t>
            </a:r>
            <a:r>
              <a:rPr lang="en-US" altLang="sr-Latn-RS" sz="1600">
                <a:latin typeface="Arial Narrow" pitchFamily="34" charset="0"/>
              </a:rPr>
              <a:t> određeno da se ide u investiciju, iako se kasnije, zbog raznih razloga, od investicije može i odustati.</a:t>
            </a:r>
            <a:r>
              <a:rPr lang="en-US" altLang="sr-Latn-RS" sz="1800">
                <a:latin typeface="Calibri" pitchFamily="34" charset="0"/>
              </a:rPr>
              <a:t> </a:t>
            </a:r>
            <a:endParaRPr lang="hr-HR" altLang="sr-Latn-R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8. Opiši SWOT metodu investicijske studije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    </a:t>
            </a:r>
            <a:r>
              <a:rPr lang="hr-HR" altLang="sr-Latn-RS" sz="1600">
                <a:latin typeface="Arial Narrow" pitchFamily="34" charset="0"/>
              </a:rPr>
              <a:t>Swot metoda-</a:t>
            </a:r>
            <a:r>
              <a:rPr lang="hr-HR" altLang="sr-Latn-RS" sz="1600" b="1">
                <a:latin typeface="Arial Narrow" pitchFamily="34" charset="0"/>
              </a:rPr>
              <a:t> </a:t>
            </a:r>
            <a:r>
              <a:rPr lang="hr-HR" altLang="sr-Latn-RS" sz="1600">
                <a:latin typeface="Arial Narrow" pitchFamily="34" charset="0"/>
              </a:rPr>
              <a:t>u</a:t>
            </a:r>
            <a:r>
              <a:rPr lang="en-US" altLang="sr-Latn-RS" sz="1600">
                <a:latin typeface="Arial Narrow" pitchFamily="34" charset="0"/>
              </a:rPr>
              <a:t>potrebljava se za procjenu konkurentnosti neke planirane ili postojeće proizvodnje, ali i u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procjeni projekata: za usporedbe između varijanti, ocjenu konkurentnosti nekog projekta u odnosu na neke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druge projekte, ili za ocjenu nekog projekta u odnosu na stanje «bez projekta».</a:t>
            </a: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 Planiranje je uzaludno bez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</a:t>
            </a:r>
            <a:r>
              <a:rPr lang="en-US" altLang="sr-Latn-RS" sz="1600">
                <a:latin typeface="Arial Narrow" pitchFamily="34" charset="0"/>
              </a:rPr>
              <a:t>„</a:t>
            </a:r>
            <a:r>
              <a:rPr lang="en-US" altLang="sr-Latn-RS" sz="1600" i="1">
                <a:latin typeface="Arial Narrow" pitchFamily="34" charset="0"/>
              </a:rPr>
              <a:t>pogleda u sebe</a:t>
            </a:r>
            <a:r>
              <a:rPr lang="en-US" altLang="sr-Latn-RS" sz="1600">
                <a:latin typeface="Arial Narrow" pitchFamily="34" charset="0"/>
              </a:rPr>
              <a:t>“ i </a:t>
            </a: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„</a:t>
            </a:r>
            <a:r>
              <a:rPr lang="en-US" altLang="sr-Latn-RS" sz="1600" i="1">
                <a:latin typeface="Arial Narrow" pitchFamily="34" charset="0"/>
              </a:rPr>
              <a:t>pogleda oko sebe</a:t>
            </a:r>
            <a:r>
              <a:rPr lang="en-US" altLang="sr-Latn-RS" sz="1600">
                <a:latin typeface="Arial Narrow" pitchFamily="34" charset="0"/>
              </a:rPr>
              <a:t>“</a:t>
            </a:r>
            <a:r>
              <a:rPr lang="hr-HR" altLang="sr-Latn-RS" sz="1600">
                <a:latin typeface="Arial Narrow" pitchFamily="34" charset="0"/>
              </a:rPr>
              <a:t>. Koristeći </a:t>
            </a:r>
            <a:r>
              <a:rPr lang="hr-HR" altLang="sr-Latn-RS" sz="1600" b="1">
                <a:latin typeface="Arial Narrow" pitchFamily="34" charset="0"/>
              </a:rPr>
              <a:t>SWOT</a:t>
            </a:r>
            <a:r>
              <a:rPr lang="hr-HR" altLang="sr-Latn-RS" sz="1600">
                <a:latin typeface="Arial Narrow" pitchFamily="34" charset="0"/>
              </a:rPr>
              <a:t> analizu, subjekti se vrlo lako mogu usmjeriti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područja u kojima su jaka, kao i na ona u kojima leže njihove najveće mogućnosti. 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endParaRPr lang="hr-HR" altLang="sr-Latn-RS" sz="18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>
                <a:latin typeface="Calibri" pitchFamily="34" charset="0"/>
              </a:rPr>
              <a:t>FGAG Split 2014.</a:t>
            </a:r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2467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40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062F36-5930-493D-863C-CBB0F9C14C67}" type="slidenum">
              <a:rPr lang="en-US" altLang="sr-Latn-RS" sz="140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sr-Latn-RS" sz="1400">
              <a:latin typeface="Calibri" pitchFamily="34" charset="0"/>
            </a:endParaRP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755650" y="1484313"/>
            <a:ext cx="770413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9. Opiši PEST metodu investicijske studije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000000"/>
                </a:solidFill>
                <a:latin typeface="Arial Narrow" pitchFamily="34" charset="0"/>
              </a:rPr>
              <a:t>     Pest metoda-</a:t>
            </a:r>
            <a:r>
              <a:rPr lang="hr-HR" altLang="sr-Latn-RS" sz="1600">
                <a:latin typeface="Arial Narrow" pitchFamily="34" charset="0"/>
              </a:rPr>
              <a:t>n</a:t>
            </a:r>
            <a:r>
              <a:rPr lang="en-US" altLang="sr-Latn-RS" sz="1600">
                <a:latin typeface="Arial Narrow" pitchFamily="34" charset="0"/>
              </a:rPr>
              <a:t>azvana  je prema početnim slovima analiziranih segmenata (politička, ekonomska,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socijalna i tehnološka analiza). Zasebnom analizom ovih cjelina moguće je steći kvalitetan uvid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makro okruženja, što uvelike pomaže odlučivanju. U ovoj analizi se mogu pronaći vrlo važni </a:t>
            </a:r>
            <a:r>
              <a:rPr lang="hr-HR" altLang="sr-Latn-RS" sz="1600">
                <a:latin typeface="Arial Narrow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</a:t>
            </a:r>
            <a:r>
              <a:rPr lang="en-US" altLang="sr-Latn-RS" sz="1600">
                <a:latin typeface="Arial Narrow" pitchFamily="34" charset="0"/>
              </a:rPr>
              <a:t>faktori iz</a:t>
            </a: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okruženja projekta koji moraju biti uzeti u obzir.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10. O čemu ovisi cijenik izrade investicijske studije?</a:t>
            </a:r>
            <a:r>
              <a:rPr lang="hr-HR" altLang="sr-Latn-RS" sz="160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Cijena izrade investicijskog programa ovisi o veličini i karakteru predmetne investicije. </a:t>
            </a:r>
            <a:r>
              <a:rPr lang="en-US" altLang="sr-Latn-RS" sz="1600">
                <a:latin typeface="Arial Narrow" pitchFamily="34" charset="0"/>
              </a:rPr>
              <a:t>Cijena se ne </a:t>
            </a:r>
            <a:r>
              <a:rPr lang="hr-HR" altLang="sr-Latn-RS" sz="1600">
                <a:latin typeface="Arial Narrow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određuje u postotku od traženog iznosa kredita, već prema potrebnom broju radnih sati za izradu </a:t>
            </a:r>
            <a:r>
              <a:rPr lang="hr-HR" altLang="sr-Latn-RS" sz="1600">
                <a:latin typeface="Arial Narrow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poslovnog plana. Kod većih investicija, veći je opseg obrade prihoda, rashoda, tržišta i sl. te svih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drugih</a:t>
            </a:r>
            <a:r>
              <a:rPr lang="hr-HR" altLang="sr-Latn-RS" sz="1600">
                <a:latin typeface="Arial Narrow" pitchFamily="34" charset="0"/>
              </a:rPr>
              <a:t> </a:t>
            </a:r>
            <a:r>
              <a:rPr lang="en-US" altLang="sr-Latn-RS" sz="1600">
                <a:latin typeface="Arial Narrow" pitchFamily="34" charset="0"/>
              </a:rPr>
              <a:t>izračuna što povećava potreban broj radnih sati za izradu elaborata.</a:t>
            </a:r>
            <a:br>
              <a:rPr lang="en-US" altLang="sr-Latn-RS" sz="1600">
                <a:latin typeface="Arial Narrow" pitchFamily="34" charset="0"/>
              </a:rPr>
            </a:br>
            <a:endParaRPr lang="en-US" altLang="sr-Latn-RS" sz="160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963C8DF-A18B-4EBC-9733-F713C9586582}" type="slidenum">
              <a:rPr lang="en-US" altLang="sr-Latn-R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4357687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11. Definicija investicijske studije.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Investicijske studije su sve studije koje prethode donošenju odluke o investiranju. Dokument  za donošenje investicijske odluke sadrži informacijsku osnovicu u pogledu analize tržišta, tehnološko-tehničke, lokacijske organizacijske i ekonomsko-financijske analize s ocjenom uspješnosti i prihvatljivosti investicijskog projekta za izvedbu.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12. Što se određuje investicijsim studijama? (4)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- ciljevi projekta</a:t>
            </a:r>
          </a:p>
          <a:p>
            <a:pPr eaLnBrk="1" hangingPunct="1"/>
            <a:r>
              <a:rPr lang="hr-HR" altLang="sr-Latn-RS" sz="1200"/>
              <a:t> - efekti ulaganja </a:t>
            </a:r>
          </a:p>
          <a:p>
            <a:pPr eaLnBrk="1" hangingPunct="1"/>
            <a:r>
              <a:rPr lang="hr-HR" altLang="sr-Latn-RS" sz="1200"/>
              <a:t>- izvodljivost projekta</a:t>
            </a:r>
          </a:p>
          <a:p>
            <a:pPr eaLnBrk="1" hangingPunct="1"/>
            <a:r>
              <a:rPr lang="hr-HR" altLang="sr-Latn-RS" sz="1200"/>
              <a:t>- potrebno vrijeme izvođenja projekta </a:t>
            </a:r>
          </a:p>
          <a:p>
            <a:pPr eaLnBrk="1" hangingPunct="1"/>
            <a:r>
              <a:rPr lang="hr-HR" altLang="sr-Latn-RS" sz="1200"/>
              <a:t>- ograničenja </a:t>
            </a:r>
          </a:p>
          <a:p>
            <a:pPr eaLnBrk="1" hangingPunct="1"/>
            <a:r>
              <a:rPr lang="hr-HR" altLang="sr-Latn-RS" sz="1200"/>
              <a:t>- rizici 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13. Na temelju čega se određuje opravdanost i izvodljivost projekta?</a:t>
            </a:r>
          </a:p>
          <a:p>
            <a:pPr eaLnBrk="1" hangingPunct="1"/>
            <a:r>
              <a:rPr lang="hr-HR" altLang="sr-Latn-RS" sz="1200"/>
              <a:t>t</a:t>
            </a:r>
            <a:r>
              <a:rPr lang="en-US" altLang="sr-Latn-RS" sz="1200"/>
              <a:t>ehničk</a:t>
            </a:r>
            <a:r>
              <a:rPr lang="hr-HR" altLang="sr-Latn-RS" sz="1200"/>
              <a:t>e </a:t>
            </a:r>
            <a:r>
              <a:rPr lang="en-US" altLang="sr-Latn-RS" sz="1200"/>
              <a:t>izvodljivost</a:t>
            </a:r>
            <a:r>
              <a:rPr lang="hr-HR" altLang="sr-Latn-RS" sz="1200"/>
              <a:t>i</a:t>
            </a:r>
            <a:r>
              <a:rPr lang="en-US" altLang="sr-Latn-RS" sz="1200"/>
              <a:t>: </a:t>
            </a:r>
            <a:r>
              <a:rPr lang="hr-HR" altLang="sr-Latn-RS" sz="1200"/>
              <a:t>              </a:t>
            </a:r>
            <a:r>
              <a:rPr lang="en-US" altLang="sr-Latn-RS" sz="1200"/>
              <a:t>resursi i ograničenja </a:t>
            </a:r>
            <a:endParaRPr lang="hr-HR" altLang="sr-Latn-RS" sz="1200"/>
          </a:p>
          <a:p>
            <a:pPr eaLnBrk="1" hangingPunct="1"/>
            <a:r>
              <a:rPr lang="hr-HR" altLang="sr-Latn-RS" sz="1200"/>
              <a:t>e</a:t>
            </a:r>
            <a:r>
              <a:rPr lang="en-US" altLang="sr-Latn-RS" sz="1200"/>
              <a:t>konomsk</a:t>
            </a:r>
            <a:r>
              <a:rPr lang="hr-HR" altLang="sr-Latn-RS" sz="1200"/>
              <a:t>e</a:t>
            </a:r>
            <a:r>
              <a:rPr lang="en-US" altLang="sr-Latn-RS" sz="1200"/>
              <a:t> opravdanost</a:t>
            </a:r>
            <a:r>
              <a:rPr lang="hr-HR" altLang="sr-Latn-RS" sz="1200"/>
              <a:t>i</a:t>
            </a:r>
            <a:r>
              <a:rPr lang="en-US" altLang="sr-Latn-RS" sz="1200"/>
              <a:t>:</a:t>
            </a:r>
            <a:r>
              <a:rPr lang="hr-HR" altLang="sr-Latn-RS" sz="1200"/>
              <a:t>      </a:t>
            </a:r>
            <a:r>
              <a:rPr lang="en-US" altLang="sr-Latn-RS" sz="1200"/>
              <a:t> odnos koristi i resursa </a:t>
            </a:r>
            <a:endParaRPr lang="hr-HR" altLang="sr-Latn-RS" sz="1200"/>
          </a:p>
          <a:p>
            <a:pPr eaLnBrk="1" hangingPunct="1"/>
            <a:r>
              <a:rPr lang="hr-HR" altLang="sr-Latn-RS" sz="1200"/>
              <a:t>f</a:t>
            </a:r>
            <a:r>
              <a:rPr lang="en-US" altLang="sr-Latn-RS" sz="1200"/>
              <a:t>inancijsk</a:t>
            </a:r>
            <a:r>
              <a:rPr lang="hr-HR" altLang="sr-Latn-RS" sz="1200"/>
              <a:t>e</a:t>
            </a:r>
            <a:r>
              <a:rPr lang="en-US" altLang="sr-Latn-RS" sz="1200"/>
              <a:t> isplativost</a:t>
            </a:r>
            <a:r>
              <a:rPr lang="hr-HR" altLang="sr-Latn-RS" sz="1200"/>
              <a:t>i</a:t>
            </a:r>
            <a:r>
              <a:rPr lang="en-US" altLang="sr-Latn-RS" sz="1200"/>
              <a:t>:</a:t>
            </a:r>
            <a:r>
              <a:rPr lang="hr-HR" altLang="sr-Latn-RS" sz="1200"/>
              <a:t>  </a:t>
            </a:r>
            <a:r>
              <a:rPr lang="en-US" altLang="sr-Latn-RS" sz="1200"/>
              <a:t>-   </a:t>
            </a:r>
            <a:r>
              <a:rPr lang="hr-HR" altLang="sr-Latn-RS" sz="1200"/>
              <a:t>     	 a) povrat uloženih sredstava	</a:t>
            </a:r>
          </a:p>
          <a:p>
            <a:pPr eaLnBrk="1" hangingPunct="1"/>
            <a:r>
              <a:rPr lang="hr-HR" altLang="sr-Latn-RS" sz="1200"/>
              <a:t>		 b) mogućnost financiranja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14.  Nabroji osnovne cjeline investicijske studije.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analiza tržišta</a:t>
            </a:r>
          </a:p>
          <a:p>
            <a:pPr eaLnBrk="1" hangingPunct="1"/>
            <a:r>
              <a:rPr lang="hr-HR" altLang="sr-Latn-RS" sz="1200"/>
              <a:t>analiza planirane lokacije</a:t>
            </a:r>
          </a:p>
          <a:p>
            <a:pPr eaLnBrk="1" hangingPunct="1"/>
            <a:r>
              <a:rPr lang="hr-HR" altLang="sr-Latn-RS" sz="1200"/>
              <a:t>projekcija prihoda i troškova projekta</a:t>
            </a:r>
          </a:p>
          <a:p>
            <a:pPr eaLnBrk="1" hangingPunct="1"/>
            <a:r>
              <a:rPr lang="hr-HR" altLang="sr-Latn-RS" sz="1200"/>
              <a:t>projekcija financijskih izvještaja i isplativosti projekta</a:t>
            </a:r>
          </a:p>
          <a:p>
            <a:pPr eaLnBrk="1" hangingPunct="1"/>
            <a:r>
              <a:rPr lang="hr-HR" altLang="sr-Latn-RS" sz="1200"/>
              <a:t>analiza osjetljivosti projekta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endParaRPr lang="hr-HR" altLang="sr-Latn-RS" sz="1200"/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4786313" y="285750"/>
            <a:ext cx="40719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15.  Faze planiranja investicijskih projekata.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1. Priprema investicijskog projekta </a:t>
            </a:r>
          </a:p>
          <a:p>
            <a:pPr eaLnBrk="1" hangingPunct="1"/>
            <a:r>
              <a:rPr lang="hr-HR" altLang="sr-Latn-RS" sz="1200"/>
              <a:t>2. Ocjena investicijskog projekta </a:t>
            </a:r>
          </a:p>
          <a:p>
            <a:pPr eaLnBrk="1" hangingPunct="1"/>
            <a:r>
              <a:rPr lang="hr-HR" altLang="sr-Latn-RS" sz="1200"/>
              <a:t>3. Izvedba investicijskog projekta i </a:t>
            </a:r>
          </a:p>
          <a:p>
            <a:pPr eaLnBrk="1" hangingPunct="1"/>
            <a:r>
              <a:rPr lang="hr-HR" altLang="sr-Latn-RS" sz="1200"/>
              <a:t>4. Poslovanje investicijskog projekta 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16. Što je predinvesticijska studija?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Za složenije investicijske projekte, prije investicijske studije radi se predinvesticijska studija u kojoj se razmatraju varijantna tehnička, ekonomska, financijska i druga rješenja, dok se u samoj investicijskoj studiji detaljno razmatra optimalno rješenje. 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/>
            </a:r>
            <a:br>
              <a:rPr lang="hr-HR" altLang="sr-Latn-RS" sz="1200"/>
            </a:br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17. Što je studija podrške?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Ovisno o vrsti projekta rade se razne studije podrške kojima je cilj prikupiti informacije za izradu investicijske studije. Potreba za informacijama utvrđuje se u predstudiji </a:t>
            </a:r>
          </a:p>
          <a:p>
            <a:pPr eaLnBrk="1" hangingPunct="1"/>
            <a:r>
              <a:rPr lang="hr-HR" altLang="sr-Latn-RS" sz="1200"/>
              <a:t>Vrste studija podrške: prometna studije, studija tržišta, istraživanje sirovina, geomehanički istražni radovi, studija utjecaja na okoliš, hidrološke studije, studije energetskih potreba...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2363DEA-DCD5-4FA7-9697-4D266EAB4C6A}" type="slidenum">
              <a:rPr lang="en-US" altLang="sr-Latn-R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43576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18. Navedi postupke razrade investicijske studije?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Postupak počinje identifikacijom i definicijom projekta. Identifikacija projekta je ustvari odgovor na neki problem ili potrebu koju treba zadovoljiti u društvu. Identifikacija projekta proizlazi iz jasne definicije ciljeva.</a:t>
            </a:r>
          </a:p>
          <a:p>
            <a:pPr eaLnBrk="1" hangingPunct="1"/>
            <a:r>
              <a:rPr lang="hr-HR" altLang="sr-Latn-RS" sz="1200"/>
              <a:t>ANALIZA MOGUĆNOSTI</a:t>
            </a:r>
            <a:r>
              <a:rPr lang="hr-HR" altLang="sr-Latn-RS" sz="1200" u="sng"/>
              <a:t> </a:t>
            </a:r>
            <a:endParaRPr lang="hr-HR" altLang="sr-Latn-RS" sz="1200"/>
          </a:p>
          <a:p>
            <a:pPr eaLnBrk="1" hangingPunct="1"/>
            <a:r>
              <a:rPr lang="hr-HR" altLang="sr-Latn-RS" sz="1200"/>
              <a:t> Sljedeći korak je analiza mogućnosti u kojoj se razmatraju različite projektne mogućnosti kako bi se pronašlo optimalno rješenje koje vodi cilju. </a:t>
            </a:r>
          </a:p>
          <a:p>
            <a:pPr eaLnBrk="1" hangingPunct="1"/>
            <a:r>
              <a:rPr lang="hr-HR" altLang="sr-Latn-RS" sz="1200"/>
              <a:t>OGRANIČENJA</a:t>
            </a:r>
            <a:r>
              <a:rPr lang="hr-HR" altLang="sr-Latn-RS" sz="1200" u="sng"/>
              <a:t> </a:t>
            </a:r>
            <a:endParaRPr lang="hr-HR" altLang="sr-Latn-RS" sz="1200"/>
          </a:p>
          <a:p>
            <a:pPr eaLnBrk="1" hangingPunct="1"/>
            <a:r>
              <a:rPr lang="hr-HR" altLang="sr-Latn-RS" sz="1200"/>
              <a:t>Prije procjene svakog od scenarija, potrebno je identificirati potencijalna ograničenja vezano na tehničke, upravljačke, ekonomske i regulatorne aspekte projekta. </a:t>
            </a:r>
          </a:p>
          <a:p>
            <a:pPr eaLnBrk="1" hangingPunct="1"/>
            <a:r>
              <a:rPr lang="hr-HR" altLang="sr-Latn-RS" sz="1200"/>
              <a:t>USPOREDBA</a:t>
            </a:r>
            <a:r>
              <a:rPr lang="hr-HR" altLang="sr-Latn-RS" sz="1200" u="sng"/>
              <a:t> </a:t>
            </a:r>
            <a:endParaRPr lang="hr-HR" altLang="sr-Latn-RS" sz="1200"/>
          </a:p>
          <a:p>
            <a:pPr eaLnBrk="1" hangingPunct="1"/>
            <a:r>
              <a:rPr lang="hr-HR" altLang="sr-Latn-RS" sz="1200"/>
              <a:t>Za svaki scenarij radi se pojednostavljena analiza troškova i koristi fokusirana samo na ključne financijske i ekonomske parametre, s grubom procjenom podataka </a:t>
            </a:r>
          </a:p>
          <a:p>
            <a:pPr eaLnBrk="1" hangingPunct="1"/>
            <a:r>
              <a:rPr lang="hr-HR" altLang="sr-Latn-RS" sz="1200"/>
              <a:t> </a:t>
            </a:r>
          </a:p>
          <a:p>
            <a:pPr eaLnBrk="1" hangingPunct="1"/>
            <a:r>
              <a:rPr lang="hr-HR" altLang="sr-Latn-RS" sz="120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LITERATURA</a:t>
            </a:r>
            <a:endParaRPr lang="en-US" altLang="sr-Latn-RS" sz="2800" smtClean="0"/>
          </a:p>
        </p:txBody>
      </p:sp>
      <p:sp>
        <p:nvSpPr>
          <p:cNvPr id="655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655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4F7CE6-2A0E-441B-940F-50435A53AAB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sr-Latn-RS" sz="140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750" y="4149725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63538" y="2420938"/>
            <a:ext cx="82851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2"/>
              </a:rPr>
              <a:t>www.wikipedia.com</a:t>
            </a:r>
            <a:endParaRPr lang="hr-HR" altLang="sr-Latn-RS" sz="1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3"/>
              </a:rPr>
              <a:t>www.google.com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4"/>
              </a:rPr>
              <a:t>www.flickr.com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4"/>
              </a:rPr>
              <a:t>www.kagor.hr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5"/>
              </a:rPr>
              <a:t>www.poslovniforum.hr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6"/>
              </a:rPr>
              <a:t>www.redea.com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  <a:hlinkClick r:id="rId7"/>
              </a:rPr>
              <a:t>www.hbor.hr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Skripta – zapisi s predavanja 2012-12.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1.2. ODREDNICE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AC94FD-A5EC-48F6-BC23-327DFA00DC7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975" y="1557338"/>
            <a:ext cx="4572000" cy="1741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b="1" dirty="0">
                <a:latin typeface="Arial Narrow" pitchFamily="34" charset="0"/>
              </a:rPr>
              <a:t>Investicijskim studijama se određuju:</a:t>
            </a: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ciljevi projekta,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efekti ulaganja,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izvodljivost projekta,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potrebno vrijeme izvođenja projekta,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ograničenja, </a:t>
            </a:r>
            <a:endParaRPr lang="en-US" sz="1600" dirty="0">
              <a:latin typeface="Arial Narrow" pitchFamily="34" charset="0"/>
            </a:endParaRPr>
          </a:p>
          <a:p>
            <a:pPr marL="454025" indent="-454025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- rizici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4427538" y="15525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Osnovne cjeline investicijske studije su</a:t>
            </a:r>
            <a:r>
              <a:rPr lang="hr-HR" altLang="sr-Latn-RS" sz="1600" b="1">
                <a:solidFill>
                  <a:srgbClr val="7F7F7F"/>
                </a:solidFill>
                <a:latin typeface="Arial Narrow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analiza tržišta;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analiza planirane lokacije;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projekcija prihoda i troškova projekta;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projekcija financijskih izvještaja i isplativosti projekta;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analiza osjetljivosti projekta.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415925" y="3573463"/>
            <a:ext cx="59039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Određuje se opravdanost i izvodljivost projekta na temelju:	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hr-HR" altLang="sr-Latn-RS" sz="1600">
              <a:solidFill>
                <a:srgbClr val="7F7F7F"/>
              </a:solidFill>
              <a:latin typeface="Arial Narrow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t</a:t>
            </a:r>
            <a:r>
              <a:rPr lang="en-US" altLang="sr-Latn-RS" sz="1600">
                <a:latin typeface="Arial Narrow" pitchFamily="34" charset="0"/>
              </a:rPr>
              <a:t>ehničk</a:t>
            </a:r>
            <a:r>
              <a:rPr lang="hr-HR" altLang="sr-Latn-RS" sz="1600">
                <a:latin typeface="Arial Narrow" pitchFamily="34" charset="0"/>
              </a:rPr>
              <a:t>e </a:t>
            </a:r>
            <a:r>
              <a:rPr lang="en-US" altLang="sr-Latn-RS" sz="1600">
                <a:latin typeface="Arial Narrow" pitchFamily="34" charset="0"/>
              </a:rPr>
              <a:t>izvodljivost</a:t>
            </a:r>
            <a:r>
              <a:rPr lang="hr-HR" altLang="sr-Latn-RS" sz="1600">
                <a:latin typeface="Arial Narrow" pitchFamily="34" charset="0"/>
              </a:rPr>
              <a:t>i</a:t>
            </a:r>
            <a:r>
              <a:rPr lang="en-US" altLang="sr-Latn-RS" sz="1600">
                <a:latin typeface="Arial Narrow" pitchFamily="34" charset="0"/>
              </a:rPr>
              <a:t>:</a:t>
            </a:r>
            <a:r>
              <a:rPr lang="hr-HR" altLang="sr-Latn-RS" sz="1600">
                <a:latin typeface="Arial Narrow" pitchFamily="34" charset="0"/>
              </a:rPr>
              <a:t>         </a:t>
            </a:r>
            <a:r>
              <a:rPr lang="en-US" altLang="sr-Latn-RS" sz="1600">
                <a:latin typeface="Arial Narrow" pitchFamily="34" charset="0"/>
              </a:rPr>
              <a:t> resursi i ograničenja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e</a:t>
            </a:r>
            <a:r>
              <a:rPr lang="en-US" altLang="sr-Latn-RS" sz="1600">
                <a:latin typeface="Arial Narrow" pitchFamily="34" charset="0"/>
              </a:rPr>
              <a:t>konomsk</a:t>
            </a:r>
            <a:r>
              <a:rPr lang="hr-HR" altLang="sr-Latn-RS" sz="1600">
                <a:latin typeface="Arial Narrow" pitchFamily="34" charset="0"/>
              </a:rPr>
              <a:t>e</a:t>
            </a:r>
            <a:r>
              <a:rPr lang="en-US" altLang="sr-Latn-RS" sz="1600">
                <a:latin typeface="Arial Narrow" pitchFamily="34" charset="0"/>
              </a:rPr>
              <a:t> opravdanost</a:t>
            </a:r>
            <a:r>
              <a:rPr lang="hr-HR" altLang="sr-Latn-RS" sz="1600">
                <a:latin typeface="Arial Narrow" pitchFamily="34" charset="0"/>
              </a:rPr>
              <a:t>i</a:t>
            </a:r>
            <a:r>
              <a:rPr lang="en-US" altLang="sr-Latn-RS" sz="1600">
                <a:latin typeface="Arial Narrow" pitchFamily="34" charset="0"/>
              </a:rPr>
              <a:t>:</a:t>
            </a:r>
            <a:r>
              <a:rPr lang="hr-HR" altLang="sr-Latn-RS" sz="1600">
                <a:latin typeface="Arial Narrow" pitchFamily="34" charset="0"/>
              </a:rPr>
              <a:t>   </a:t>
            </a:r>
            <a:r>
              <a:rPr lang="en-US" altLang="sr-Latn-RS" sz="1600">
                <a:latin typeface="Arial Narrow" pitchFamily="34" charset="0"/>
              </a:rPr>
              <a:t>odnos koristi i resursa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f</a:t>
            </a:r>
            <a:r>
              <a:rPr lang="en-US" altLang="sr-Latn-RS" sz="1600">
                <a:latin typeface="Arial Narrow" pitchFamily="34" charset="0"/>
              </a:rPr>
              <a:t>inancijsk</a:t>
            </a:r>
            <a:r>
              <a:rPr lang="hr-HR" altLang="sr-Latn-RS" sz="1600">
                <a:latin typeface="Arial Narrow" pitchFamily="34" charset="0"/>
              </a:rPr>
              <a:t>e</a:t>
            </a:r>
            <a:r>
              <a:rPr lang="en-US" altLang="sr-Latn-RS" sz="1600">
                <a:latin typeface="Arial Narrow" pitchFamily="34" charset="0"/>
              </a:rPr>
              <a:t> isplativost</a:t>
            </a:r>
            <a:r>
              <a:rPr lang="hr-HR" altLang="sr-Latn-RS" sz="1600">
                <a:latin typeface="Arial Narrow" pitchFamily="34" charset="0"/>
              </a:rPr>
              <a:t>i</a:t>
            </a:r>
            <a:r>
              <a:rPr lang="en-US" altLang="sr-Latn-RS" sz="1600">
                <a:latin typeface="Arial Narrow" pitchFamily="34" charset="0"/>
              </a:rPr>
              <a:t>:</a:t>
            </a:r>
            <a:r>
              <a:rPr lang="hr-HR" altLang="sr-Latn-RS" sz="1600">
                <a:latin typeface="Arial Narrow" pitchFamily="34" charset="0"/>
              </a:rPr>
              <a:t>      </a:t>
            </a:r>
            <a:r>
              <a:rPr lang="en-US" altLang="sr-Latn-RS" sz="1600">
                <a:latin typeface="Arial Narrow" pitchFamily="34" charset="0"/>
              </a:rPr>
              <a:t>- povrat uloženih sredstava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                                            </a:t>
            </a:r>
            <a:r>
              <a:rPr lang="en-US" altLang="sr-Latn-RS" sz="1600">
                <a:latin typeface="Arial Narrow" pitchFamily="34" charset="0"/>
              </a:rPr>
              <a:t>- mogućnost financiranja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20489" name="Picture 14" descr="http://moneyplantconsulting.net/blog/wp-content/uploads/mutual_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517900"/>
            <a:ext cx="21272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163" y="6492875"/>
            <a:ext cx="477837" cy="365125"/>
          </a:xfrm>
        </p:spPr>
        <p:txBody>
          <a:bodyPr/>
          <a:lstStyle/>
          <a:p>
            <a:pPr>
              <a:defRPr/>
            </a:pPr>
            <a:fld id="{62F8BC71-B473-4FFF-B12C-2D623880AE72}" type="slidenum">
              <a:rPr lang="en-US" smtClean="0">
                <a:latin typeface="Arial" charset="0"/>
                <a:cs typeface="+mn-cs"/>
              </a:rPr>
              <a:pPr>
                <a:defRPr/>
              </a:pPr>
              <a:t>50</a:t>
            </a:fld>
            <a:endParaRPr lang="en-US">
              <a:latin typeface="Arial" charset="0"/>
              <a:cs typeface="+mn-cs"/>
            </a:endParaRPr>
          </a:p>
        </p:txBody>
      </p:sp>
      <p:pic>
        <p:nvPicPr>
          <p:cNvPr id="66563" name="Picture 5" descr="C:\Users\Stipe\Downloads\MediaThumbnailHand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213100"/>
            <a:ext cx="72739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itle 1"/>
          <p:cNvSpPr txBox="1">
            <a:spLocks/>
          </p:cNvSpPr>
          <p:nvPr/>
        </p:nvSpPr>
        <p:spPr bwMode="auto">
          <a:xfrm>
            <a:off x="334963" y="1773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latin typeface="Segoe UI" pitchFamily="34" charset="0"/>
                <a:cs typeface="Segoe UI" pitchFamily="34" charset="0"/>
              </a:rPr>
              <a:t>HVALA NA PAŽNJI !</a:t>
            </a:r>
            <a:endParaRPr lang="hr-HR" altLang="sr-Latn-RS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1.3. CILJEVI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4946F6-92C7-448F-AE4E-F8B75A5EDA1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713" y="1547813"/>
            <a:ext cx="5157787" cy="2792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b="1" dirty="0">
                <a:latin typeface="Arial Narrow" pitchFamily="34" charset="0"/>
              </a:rPr>
              <a:t>Investicijske studije služe za ishođenje: </a:t>
            </a:r>
          </a:p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endParaRPr lang="hr-HR" sz="1600" b="1" dirty="0">
              <a:latin typeface="Arial Narrow" pitchFamily="34" charset="0"/>
            </a:endParaRPr>
          </a:p>
          <a:p>
            <a:pPr marL="285750" indent="-285750">
              <a:lnSpc>
                <a:spcPct val="75000"/>
              </a:lnSpc>
              <a:spcBef>
                <a:spcPct val="10000"/>
              </a:spcBef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bankovnih kredita</a:t>
            </a:r>
          </a:p>
          <a:p>
            <a:pPr marL="285750" indent="-285750">
              <a:lnSpc>
                <a:spcPct val="75000"/>
              </a:lnSpc>
              <a:spcBef>
                <a:spcPct val="10000"/>
              </a:spcBef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pojedinih </a:t>
            </a:r>
            <a:r>
              <a:rPr lang="hr-HR" sz="1600" dirty="0" err="1">
                <a:latin typeface="Arial Narrow" pitchFamily="34" charset="0"/>
              </a:rPr>
              <a:t>Eu</a:t>
            </a:r>
            <a:r>
              <a:rPr lang="hr-HR" sz="1600" dirty="0">
                <a:latin typeface="Arial Narrow" pitchFamily="34" charset="0"/>
              </a:rPr>
              <a:t> fondova</a:t>
            </a:r>
          </a:p>
          <a:p>
            <a:pPr marL="285750" indent="-285750">
              <a:lnSpc>
                <a:spcPct val="75000"/>
              </a:lnSpc>
              <a:spcBef>
                <a:spcPct val="10000"/>
              </a:spcBef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poticaja pojedinih ministarstava</a:t>
            </a:r>
          </a:p>
          <a:p>
            <a:pPr marL="285750" indent="-285750">
              <a:lnSpc>
                <a:spcPct val="75000"/>
              </a:lnSpc>
              <a:spcBef>
                <a:spcPct val="10000"/>
              </a:spcBef>
              <a:buFontTx/>
              <a:buChar char="-"/>
              <a:defRPr/>
            </a:pPr>
            <a:endParaRPr lang="hr-HR" sz="1600" dirty="0">
              <a:latin typeface="Arial Narrow" pitchFamily="34" charset="0"/>
            </a:endParaRPr>
          </a:p>
          <a:p>
            <a:pPr algn="just">
              <a:lnSpc>
                <a:spcPct val="75000"/>
              </a:lnSpc>
              <a:spcBef>
                <a:spcPct val="10000"/>
              </a:spcBef>
              <a:defRPr/>
            </a:pPr>
            <a:r>
              <a:rPr lang="hr-HR" sz="1600" dirty="0">
                <a:latin typeface="Arial Narrow" pitchFamily="34" charset="0"/>
              </a:rPr>
              <a:t>Služe za </a:t>
            </a:r>
            <a:r>
              <a:rPr lang="hr-HR" sz="1600" dirty="0" err="1">
                <a:latin typeface="Arial Narrow" pitchFamily="34" charset="0"/>
              </a:rPr>
              <a:t>donešenje</a:t>
            </a:r>
            <a:r>
              <a:rPr lang="hr-HR" sz="1600" dirty="0">
                <a:latin typeface="Arial Narrow" pitchFamily="34" charset="0"/>
              </a:rPr>
              <a:t> odluke o ulasku u jedan od više alternativnih projekata. Pošto se studija radi u ranoj fazi </a:t>
            </a:r>
            <a:r>
              <a:rPr lang="hr-HR" sz="1600" dirty="0" err="1">
                <a:latin typeface="Arial Narrow" pitchFamily="34" charset="0"/>
              </a:rPr>
              <a:t>projketnog</a:t>
            </a:r>
            <a:r>
              <a:rPr lang="hr-HR" sz="1600" dirty="0">
                <a:latin typeface="Arial Narrow" pitchFamily="34" charset="0"/>
              </a:rPr>
              <a:t> ciklusa, možemo reći studija pokazuje da li je koncept projekta dovoljno privlačan da bi se opravdale detaljnije i iscrpnije pripreme.</a:t>
            </a:r>
          </a:p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endParaRPr lang="hr-HR" dirty="0">
              <a:latin typeface="Arial Narrow" pitchFamily="34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endParaRPr lang="hr-HR" dirty="0">
              <a:latin typeface="Arial Narrow" pitchFamily="34" charset="0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493713" y="4645025"/>
            <a:ext cx="83518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Investicijska odluka je odluka koja podrazumijeva trošenje kapitala- svaka razvojna odluka koja to ne podrazumijeva ne smatra se investicijskom odlukom. Temeljna značajka investiranja je ta da ulaganje kapitala ne donosi korist odmah, već tek nakon nekog vremena – postoji pomak između vremena ulaganja i vremena koristi.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en-US" altLang="sr-Latn-RS" sz="1800">
              <a:latin typeface="Arial Narrow" pitchFamily="34" charset="0"/>
            </a:endParaRPr>
          </a:p>
        </p:txBody>
      </p:sp>
      <p:pic>
        <p:nvPicPr>
          <p:cNvPr id="21512" name="Picture 11" descr="http://www.ukrainebusiness.com.ua/modules/news/images/topics/4e1bbcd8-53e1-ca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604963"/>
            <a:ext cx="26003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1.4. DOKUMENTACIJA</a:t>
            </a: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380F3-9456-4385-B0F6-89C200D0688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23850" y="1412875"/>
            <a:ext cx="568801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hr-HR" altLang="sr-Latn-RS" sz="1600" b="1">
                <a:latin typeface="Arial Narrow" pitchFamily="34" charset="0"/>
              </a:rPr>
              <a:t>Izrada dokumentacije za investiciju je kompleksan postupak, koji se odvija na četiri nivoa: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1.Izvođenje studija i istraživanja, koji predstavljaju osnovu za opravdanost investicije i za izradu investicijske, projektne i prostorne dokumentacije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2.Pridobijanje investicijske dokumentacije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3.Pridobijanje projektne dokumentacije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Arial Narrow" pitchFamily="34" charset="0"/>
              </a:rPr>
              <a:t>4.Pridobijanje prostorne dokumentacije i dozvola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 b="1">
                <a:latin typeface="Arial Narrow" pitchFamily="34" charset="0"/>
              </a:rPr>
              <a:t>Priprema velikog projekta se može podijeliti na: </a:t>
            </a:r>
            <a:endParaRPr lang="hr-HR" altLang="sr-Latn-RS" sz="1600" b="1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identifikaciju projekta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izradu studije oportuniteta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izradu predinvesticijske studije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studije podrške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izradu investicijske studije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- </a:t>
            </a:r>
            <a:r>
              <a:rPr lang="en-US" altLang="sr-Latn-RS" sz="1600">
                <a:latin typeface="Arial Narrow" pitchFamily="34" charset="0"/>
              </a:rPr>
              <a:t>donošenje odluke. </a:t>
            </a:r>
            <a:endParaRPr lang="hr-HR" altLang="sr-Latn-RS" sz="160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hr-HR" altLang="sr-Latn-RS" sz="1800">
              <a:latin typeface="Arial Narrow" pitchFamily="34" charset="0"/>
            </a:endParaRPr>
          </a:p>
        </p:txBody>
      </p:sp>
      <p:pic>
        <p:nvPicPr>
          <p:cNvPr id="22535" name="Picture 10" descr="http://www1.villanova.edu/content/villanova/business/undergraduate/degrees/_jcr_content/pagecontent/trisection/image.img.jpg/1352393411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6867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1.4. DOKUMENTACIJA</a:t>
            </a:r>
          </a:p>
        </p:txBody>
      </p:sp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6812D3-F759-4BDC-996A-985692C60EB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1125538"/>
            <a:ext cx="70913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hr-HR" b="1" dirty="0">
                <a:latin typeface="Arial Narrow" pitchFamily="34" charset="0"/>
              </a:rPr>
              <a:t>      </a:t>
            </a:r>
          </a:p>
          <a:p>
            <a:pPr>
              <a:defRPr/>
            </a:pPr>
            <a:r>
              <a:rPr lang="hr-HR" b="1" dirty="0">
                <a:latin typeface="Arial Narrow" pitchFamily="34" charset="0"/>
              </a:rPr>
              <a:t>     PRIPREMA  PROJEKTA      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                                       PRIMJER OSNIVANJE TVRTKE</a:t>
            </a:r>
          </a:p>
          <a:p>
            <a:pPr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684213" y="2060575"/>
            <a:ext cx="201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 Narrow" pitchFamily="34" charset="0"/>
              </a:rPr>
              <a:t>Za složenije investicijske projekte, prije investicijske studije radi se predinvesticijska studija u kojoj se razmatraju varijantna tehnička, ekonomska, financijska i druga rješenja, dok se u samoj investicijskoj studiji detaljno razmatra optimalno rješenje.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8538" y="5289550"/>
            <a:ext cx="6638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 velike i skupe infrastruktune projekte neki puta se radi tzv. studija oportuniteta u kojoj se na temelju dostupnih podataka, bez skupih istraživanja, sagledava opravdanost izrade investicijskih studija.</a:t>
            </a:r>
          </a:p>
        </p:txBody>
      </p:sp>
      <p:pic>
        <p:nvPicPr>
          <p:cNvPr id="11" name="Picture 2" descr="C:\Users\iv\Desktop\i put slike here\za osnivanje firm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091"/>
          <a:stretch/>
        </p:blipFill>
        <p:spPr bwMode="auto">
          <a:xfrm>
            <a:off x="3346770" y="2361735"/>
            <a:ext cx="4591431" cy="27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1.5. PROJEKT</a:t>
            </a: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4F3530-DE30-45F3-A038-E692CC0B7F41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065338"/>
            <a:ext cx="6697662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Arial Narrow" pitchFamily="34" charset="0"/>
              </a:rPr>
              <a:t>Opravdanost projekta :</a:t>
            </a:r>
          </a:p>
          <a:p>
            <a:pPr>
              <a:defRPr/>
            </a:pPr>
            <a:endParaRPr lang="hr-HR" sz="1600" dirty="0">
              <a:latin typeface="Arial Narrow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Tehnička izvodljivost:</a:t>
            </a:r>
          </a:p>
          <a:p>
            <a:pPr>
              <a:defRPr/>
            </a:pPr>
            <a:r>
              <a:rPr lang="hr-HR" sz="1600" dirty="0">
                <a:latin typeface="Arial Narrow" pitchFamily="34" charset="0"/>
              </a:rPr>
              <a:t>resursi i ograničenja</a:t>
            </a:r>
          </a:p>
          <a:p>
            <a:pPr marL="285750" indent="-285750"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Ekonomska opravdanost:</a:t>
            </a:r>
          </a:p>
          <a:p>
            <a:pPr>
              <a:defRPr/>
            </a:pPr>
            <a:r>
              <a:rPr lang="hr-HR" sz="1600" dirty="0">
                <a:latin typeface="Arial Narrow" pitchFamily="34" charset="0"/>
              </a:rPr>
              <a:t>odnos koristi i resursa</a:t>
            </a:r>
          </a:p>
          <a:p>
            <a:pPr marL="285750" indent="-285750"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Financijska isplativost:</a:t>
            </a:r>
          </a:p>
          <a:p>
            <a:pPr>
              <a:defRPr/>
            </a:pPr>
            <a:r>
              <a:rPr lang="hr-HR" sz="1600" dirty="0">
                <a:latin typeface="Arial Narrow" pitchFamily="34" charset="0"/>
              </a:rPr>
              <a:t>povrat uloženih sredstava</a:t>
            </a:r>
          </a:p>
          <a:p>
            <a:pPr>
              <a:defRPr/>
            </a:pPr>
            <a:r>
              <a:rPr lang="hr-HR" sz="1600" dirty="0">
                <a:latin typeface="Arial Narrow" pitchFamily="34" charset="0"/>
              </a:rPr>
              <a:t>mogućnost financiranja</a:t>
            </a:r>
          </a:p>
          <a:p>
            <a:pPr marL="285750" indent="-285750">
              <a:buFontTx/>
              <a:buChar char="-"/>
              <a:defRPr/>
            </a:pPr>
            <a:r>
              <a:rPr lang="hr-HR" sz="1600" dirty="0">
                <a:latin typeface="Arial Narrow" pitchFamily="34" charset="0"/>
              </a:rPr>
              <a:t>Analiza rizičnosti projekta:</a:t>
            </a:r>
          </a:p>
          <a:p>
            <a:pPr>
              <a:defRPr/>
            </a:pPr>
            <a:r>
              <a:rPr lang="hr-HR" sz="1600" dirty="0" err="1">
                <a:latin typeface="Arial Narrow" pitchFamily="34" charset="0"/>
              </a:rPr>
              <a:t>sensitivity</a:t>
            </a:r>
            <a:r>
              <a:rPr lang="hr-HR" sz="1600" dirty="0">
                <a:latin typeface="Arial Narrow" pitchFamily="34" charset="0"/>
              </a:rPr>
              <a:t> </a:t>
            </a:r>
            <a:r>
              <a:rPr lang="hr-HR" sz="1600" dirty="0" err="1">
                <a:latin typeface="Arial Narrow" pitchFamily="34" charset="0"/>
              </a:rPr>
              <a:t>analysis</a:t>
            </a:r>
            <a:r>
              <a:rPr lang="hr-HR" sz="1600" dirty="0">
                <a:latin typeface="Arial Narrow" pitchFamily="34" charset="0"/>
              </a:rPr>
              <a:t> </a:t>
            </a:r>
          </a:p>
        </p:txBody>
      </p:sp>
      <p:pic>
        <p:nvPicPr>
          <p:cNvPr id="24583" name="Picture 12" descr="http://www.theneworleanstribune.com/main/wp-content/uploads/2014/04/Inves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5338"/>
            <a:ext cx="50768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3347</Words>
  <Application>Microsoft Office PowerPoint</Application>
  <PresentationFormat>On-screen Show (4:3)</PresentationFormat>
  <Paragraphs>604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Arial</vt:lpstr>
      <vt:lpstr>Arial Narrow</vt:lpstr>
      <vt:lpstr>Wingdings</vt:lpstr>
      <vt:lpstr>Segoe UI</vt:lpstr>
      <vt:lpstr>Default Design</vt:lpstr>
      <vt:lpstr>PowerPoint Presentation</vt:lpstr>
      <vt:lpstr>INVESTICIJSKA STUDIJA</vt:lpstr>
      <vt:lpstr>1.1. DEFINICIJA</vt:lpstr>
      <vt:lpstr>1.1. DEFINICIJA</vt:lpstr>
      <vt:lpstr>1.2. ODREDNICE</vt:lpstr>
      <vt:lpstr>1.3. CILJEVI</vt:lpstr>
      <vt:lpstr>1.4. DOKUMENTACIJA</vt:lpstr>
      <vt:lpstr>1.4. DOKUMENTACIJA</vt:lpstr>
      <vt:lpstr>1.5. PROJEKT</vt:lpstr>
      <vt:lpstr>1.6. SADRŽAJ</vt:lpstr>
      <vt:lpstr>1.6. SADRŽAJ</vt:lpstr>
      <vt:lpstr>1.6. SADRŽAJ</vt:lpstr>
      <vt:lpstr>1.6. SADRŽAJ</vt:lpstr>
      <vt:lpstr>1.6. SADRŽAJ</vt:lpstr>
      <vt:lpstr>1.6. SADRŽAJ</vt:lpstr>
      <vt:lpstr>1.6. SADRŽAJ</vt:lpstr>
      <vt:lpstr>1.6. SADRŽAJ</vt:lpstr>
      <vt:lpstr>1.6. SADRŽAJ</vt:lpstr>
      <vt:lpstr>1.6. SADRŽAJ</vt:lpstr>
      <vt:lpstr>1.7. POSTUPCI RAZRADE</vt:lpstr>
      <vt:lpstr>1.7. POSTUPCI RAZRADE</vt:lpstr>
      <vt:lpstr>1.7. POSTUPCI RAZRADE</vt:lpstr>
      <vt:lpstr>1.7. POSTUPCI RAZRADE</vt:lpstr>
      <vt:lpstr>1.7. POSTUPCI RAZRADE</vt:lpstr>
      <vt:lpstr>1.8. METODE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PITANJA I ODGOVORI ZA PONAVLJANJE</vt:lpstr>
      <vt:lpstr>PowerPoint Presentation</vt:lpstr>
      <vt:lpstr>PowerPoint Presentation</vt:lpstr>
      <vt:lpstr>PowerPoint Presentation</vt:lpstr>
      <vt:lpstr>PowerPoint Presentation</vt:lpstr>
      <vt:lpstr>LITERATURA</vt:lpstr>
      <vt:lpstr>PowerPoint Presentation</vt:lpstr>
    </vt:vector>
  </TitlesOfParts>
  <Company>FGAG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Niksa Jajac</cp:lastModifiedBy>
  <cp:revision>88</cp:revision>
  <dcterms:created xsi:type="dcterms:W3CDTF">2013-03-17T16:38:37Z</dcterms:created>
  <dcterms:modified xsi:type="dcterms:W3CDTF">2014-04-23T09:01:46Z</dcterms:modified>
</cp:coreProperties>
</file>